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88" r:id="rId3"/>
    <p:sldId id="302" r:id="rId4"/>
    <p:sldId id="294" r:id="rId5"/>
    <p:sldId id="295" r:id="rId6"/>
    <p:sldId id="296" r:id="rId7"/>
    <p:sldId id="303" r:id="rId8"/>
    <p:sldId id="299" r:id="rId9"/>
    <p:sldId id="300" r:id="rId10"/>
    <p:sldId id="301" r:id="rId11"/>
    <p:sldId id="305" r:id="rId12"/>
    <p:sldId id="306" r:id="rId13"/>
    <p:sldId id="307" r:id="rId14"/>
    <p:sldId id="304" r:id="rId15"/>
    <p:sldId id="308" r:id="rId16"/>
    <p:sldId id="309" r:id="rId17"/>
    <p:sldId id="310" r:id="rId18"/>
    <p:sldId id="311" r:id="rId19"/>
    <p:sldId id="312" r:id="rId20"/>
    <p:sldId id="313" r:id="rId21"/>
    <p:sldId id="314" r:id="rId22"/>
    <p:sldId id="315" r:id="rId23"/>
    <p:sldId id="316"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52" autoAdjust="0"/>
  </p:normalViewPr>
  <p:slideViewPr>
    <p:cSldViewPr>
      <p:cViewPr varScale="1">
        <p:scale>
          <a:sx n="92" d="100"/>
          <a:sy n="92" d="100"/>
        </p:scale>
        <p:origin x="-5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8DFF2C-DCE2-420D-ABD8-18C071E61DDB}" type="datetimeFigureOut">
              <a:rPr lang="cs-CZ" smtClean="0"/>
              <a:t>3.10.2011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7DDF7C-C354-4BC5-AFAC-C426E630AA2E}" type="slidenum">
              <a:rPr lang="cs-CZ" smtClean="0"/>
              <a:t>‹#›</a:t>
            </a:fld>
            <a:endParaRPr lang="cs-CZ"/>
          </a:p>
        </p:txBody>
      </p:sp>
    </p:spTree>
    <p:extLst>
      <p:ext uri="{BB962C8B-B14F-4D97-AF65-F5344CB8AC3E}">
        <p14:creationId xmlns:p14="http://schemas.microsoft.com/office/powerpoint/2010/main" val="1430370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Zaznamenává vztahy mezi entitami</a:t>
            </a:r>
          </a:p>
          <a:p>
            <a:r>
              <a:rPr lang="cs-CZ" dirty="0" smtClean="0"/>
              <a:t>Obyčejná entita popisuje některý objekt</a:t>
            </a:r>
          </a:p>
          <a:p>
            <a:r>
              <a:rPr lang="cs-CZ" dirty="0" smtClean="0"/>
              <a:t>Vztahová entita popisuje vztah mezi objekty</a:t>
            </a:r>
          </a:p>
          <a:p>
            <a:r>
              <a:rPr lang="cs-CZ" dirty="0" smtClean="0"/>
              <a:t>Typ entity pojmenujeme názvem vztahu</a:t>
            </a:r>
          </a:p>
          <a:p>
            <a:r>
              <a:rPr lang="cs-CZ" dirty="0" smtClean="0"/>
              <a:t>Její atributy jsou typy entit, mezi kterými popisuje vztah</a:t>
            </a:r>
          </a:p>
          <a:p>
            <a:r>
              <a:rPr lang="cs-CZ" dirty="0" smtClean="0"/>
              <a:t>Instance vztahu jsou pak konkrétní dvojice či n-</a:t>
            </a:r>
            <a:r>
              <a:rPr lang="cs-CZ" dirty="0" err="1" smtClean="0"/>
              <a:t>tice</a:t>
            </a:r>
            <a:r>
              <a:rPr lang="cs-CZ" dirty="0" smtClean="0"/>
              <a:t> entit vstupujících do vztahu</a:t>
            </a:r>
          </a:p>
          <a:p>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4</a:t>
            </a:fld>
            <a:endParaRPr lang="cs-CZ"/>
          </a:p>
        </p:txBody>
      </p:sp>
    </p:spTree>
    <p:extLst>
      <p:ext uri="{BB962C8B-B14F-4D97-AF65-F5344CB8AC3E}">
        <p14:creationId xmlns:p14="http://schemas.microsoft.com/office/powerpoint/2010/main" val="351478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smtClean="0">
                <a:solidFill>
                  <a:schemeClr val="tx1"/>
                </a:solidFill>
                <a:latin typeface="+mn-lt"/>
                <a:ea typeface="+mn-ea"/>
                <a:cs typeface="+mn-cs"/>
              </a:rPr>
              <a:t>Atributy entit jsme zadávali jen pomocí jejich názvů bez dalších podrobností. Aby typy entit byly</a:t>
            </a:r>
          </a:p>
          <a:p>
            <a:r>
              <a:rPr lang="cs-CZ" sz="1200" b="0" i="0" u="none" strike="noStrike" kern="1200" baseline="0" dirty="0" smtClean="0">
                <a:solidFill>
                  <a:schemeClr val="tx1"/>
                </a:solidFill>
                <a:latin typeface="+mn-lt"/>
                <a:ea typeface="+mn-ea"/>
                <a:cs typeface="+mn-cs"/>
              </a:rPr>
              <a:t>zadány úplně, je zapotřebí ke každému atributu určit ještě několik doplňujících údajů. Všechny je</a:t>
            </a:r>
          </a:p>
          <a:p>
            <a:r>
              <a:rPr lang="cs-CZ" sz="1200" b="0" i="0" u="none" strike="noStrike" kern="1200" baseline="0" dirty="0" smtClean="0">
                <a:solidFill>
                  <a:schemeClr val="tx1"/>
                </a:solidFill>
                <a:latin typeface="+mn-lt"/>
                <a:ea typeface="+mn-ea"/>
                <a:cs typeface="+mn-cs"/>
              </a:rPr>
              <a:t>uspořádáme do popisné tabulky atributů – datového slovníku (Data </a:t>
            </a:r>
            <a:r>
              <a:rPr lang="cs-CZ" sz="1200" b="0" i="0" u="none" strike="noStrike" kern="1200" baseline="0" dirty="0" err="1" smtClean="0">
                <a:solidFill>
                  <a:schemeClr val="tx1"/>
                </a:solidFill>
                <a:latin typeface="+mn-lt"/>
                <a:ea typeface="+mn-ea"/>
                <a:cs typeface="+mn-cs"/>
              </a:rPr>
              <a:t>Dictionary</a:t>
            </a:r>
            <a:r>
              <a:rPr lang="cs-CZ" sz="1200" b="0" i="0" u="none" strike="noStrike" kern="1200" baseline="0" dirty="0" smtClean="0">
                <a:solidFill>
                  <a:schemeClr val="tx1"/>
                </a:solidFill>
                <a:latin typeface="+mn-lt"/>
                <a:ea typeface="+mn-ea"/>
                <a:cs typeface="+mn-cs"/>
              </a:rPr>
              <a:t>, DD)</a:t>
            </a:r>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19</a:t>
            </a:fld>
            <a:endParaRPr lang="cs-CZ"/>
          </a:p>
        </p:txBody>
      </p:sp>
    </p:spTree>
    <p:extLst>
      <p:ext uri="{BB962C8B-B14F-4D97-AF65-F5344CB8AC3E}">
        <p14:creationId xmlns:p14="http://schemas.microsoft.com/office/powerpoint/2010/main" val="2364902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Vazba bez informace</a:t>
            </a:r>
          </a:p>
          <a:p>
            <a:pPr lvl="1"/>
            <a:r>
              <a:rPr lang="cs-CZ" dirty="0" smtClean="0"/>
              <a:t>Obsahuje jako atributy pouze typy entit vstupující do vztahu.</a:t>
            </a:r>
          </a:p>
          <a:p>
            <a:pPr lvl="1"/>
            <a:r>
              <a:rPr lang="cs-CZ" dirty="0" smtClean="0"/>
              <a:t>Př. UČÍ (UČITEL, PŘEDMĚT)</a:t>
            </a:r>
          </a:p>
          <a:p>
            <a:r>
              <a:rPr lang="cs-CZ" dirty="0" smtClean="0"/>
              <a:t>Vazba s informací</a:t>
            </a:r>
          </a:p>
          <a:p>
            <a:pPr lvl="1"/>
            <a:r>
              <a:rPr lang="cs-CZ" dirty="0" smtClean="0"/>
              <a:t>Obsahuje další atributy zaznamenávající vlastnosti vazby</a:t>
            </a:r>
          </a:p>
          <a:p>
            <a:pPr lvl="1"/>
            <a:r>
              <a:rPr lang="cs-CZ" dirty="0" smtClean="0"/>
              <a:t>Př.  VSTUPUJÍDOMANŽELSTVÍ (MUŽ, ŽENA, DATUM_SVATBY)</a:t>
            </a:r>
          </a:p>
          <a:p>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6</a:t>
            </a:fld>
            <a:endParaRPr lang="cs-CZ"/>
          </a:p>
        </p:txBody>
      </p:sp>
    </p:spTree>
    <p:extLst>
      <p:ext uri="{BB962C8B-B14F-4D97-AF65-F5344CB8AC3E}">
        <p14:creationId xmlns:p14="http://schemas.microsoft.com/office/powerpoint/2010/main" val="4153324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Graficky znázorňuje objekty a jejich vztahy</a:t>
            </a:r>
          </a:p>
          <a:p>
            <a:r>
              <a:rPr lang="cs-CZ" dirty="0" smtClean="0"/>
              <a:t>Obdélník označuje entitní typ</a:t>
            </a:r>
          </a:p>
          <a:p>
            <a:r>
              <a:rPr lang="cs-CZ" dirty="0" smtClean="0"/>
              <a:t>Kosočtverec reprezentuje vztah mezi entitními typy</a:t>
            </a:r>
          </a:p>
          <a:p>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8</a:t>
            </a:fld>
            <a:endParaRPr lang="cs-CZ"/>
          </a:p>
        </p:txBody>
      </p:sp>
    </p:spTree>
    <p:extLst>
      <p:ext uri="{BB962C8B-B14F-4D97-AF65-F5344CB8AC3E}">
        <p14:creationId xmlns:p14="http://schemas.microsoft.com/office/powerpoint/2010/main" val="2963047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smtClean="0">
                <a:solidFill>
                  <a:schemeClr val="tx1"/>
                </a:solidFill>
                <a:latin typeface="Arabic Typesetting" pitchFamily="66" charset="-78"/>
                <a:ea typeface="+mn-ea"/>
                <a:cs typeface="Arabic Typesetting" pitchFamily="66" charset="-78"/>
              </a:rPr>
              <a:t>Kolečko uvnitř obdélníku na straně entitního typu vyznačuje povinné členství ve vztahu. Obligatorní členství ve vztahu je velmi důležité IO. Vyjadřuje, že instance jednoho entitního typu nemůže existovat bez zapojení do vztahu s instancí druhého entitního typu. Často se pro </a:t>
            </a:r>
          </a:p>
          <a:p>
            <a:r>
              <a:rPr lang="cs-CZ" sz="1200" b="0" i="0" u="none" strike="noStrike" kern="1200" baseline="0" dirty="0" smtClean="0">
                <a:solidFill>
                  <a:schemeClr val="tx1"/>
                </a:solidFill>
                <a:latin typeface="Arabic Typesetting" pitchFamily="66" charset="-78"/>
                <a:ea typeface="+mn-ea"/>
                <a:cs typeface="Arabic Typesetting" pitchFamily="66" charset="-78"/>
              </a:rPr>
              <a:t>toto integritní omezení používá pojem existenční závislost. Entitní typ, který má obligatorní členství ve vztahu, je existenčně závislý na jiném entitním typu. </a:t>
            </a:r>
            <a:endParaRPr lang="cs-CZ" dirty="0">
              <a:latin typeface="Arabic Typesetting" pitchFamily="66" charset="-78"/>
              <a:cs typeface="Arabic Typesetting" pitchFamily="66" charset="-78"/>
            </a:endParaRPr>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10</a:t>
            </a:fld>
            <a:endParaRPr lang="cs-CZ"/>
          </a:p>
        </p:txBody>
      </p:sp>
    </p:spTree>
    <p:extLst>
      <p:ext uri="{BB962C8B-B14F-4D97-AF65-F5344CB8AC3E}">
        <p14:creationId xmlns:p14="http://schemas.microsoft.com/office/powerpoint/2010/main" val="17541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u="none" strike="noStrike" kern="1200" baseline="0" dirty="0" smtClean="0">
                <a:solidFill>
                  <a:schemeClr val="tx1"/>
                </a:solidFill>
                <a:latin typeface="+mn-lt"/>
                <a:ea typeface="+mn-ea"/>
                <a:cs typeface="+mn-cs"/>
              </a:rPr>
              <a:t>Zobrazení F </a:t>
            </a:r>
            <a:r>
              <a:rPr lang="cs-CZ" sz="1200" b="0" i="0" u="none" strike="noStrike" kern="1200" baseline="0" dirty="0" smtClean="0">
                <a:solidFill>
                  <a:schemeClr val="tx1"/>
                </a:solidFill>
                <a:latin typeface="+mn-lt"/>
                <a:ea typeface="+mn-ea"/>
                <a:cs typeface="+mn-cs"/>
              </a:rPr>
              <a:t>množiny A do množiny B je </a:t>
            </a:r>
            <a:r>
              <a:rPr lang="cs-CZ" sz="1200" b="1" i="0" u="none" strike="noStrike" kern="1200" baseline="0" dirty="0" smtClean="0">
                <a:solidFill>
                  <a:schemeClr val="tx1"/>
                </a:solidFill>
                <a:latin typeface="+mn-lt"/>
                <a:ea typeface="+mn-ea"/>
                <a:cs typeface="+mn-cs"/>
              </a:rPr>
              <a:t>pravidlo</a:t>
            </a:r>
            <a:r>
              <a:rPr lang="cs-CZ" sz="1200" b="0" i="0" u="none" strike="noStrike" kern="1200" baseline="0" dirty="0" smtClean="0">
                <a:solidFill>
                  <a:schemeClr val="tx1"/>
                </a:solidFill>
                <a:latin typeface="+mn-lt"/>
                <a:ea typeface="+mn-ea"/>
                <a:cs typeface="+mn-cs"/>
              </a:rPr>
              <a:t>, které </a:t>
            </a:r>
            <a:r>
              <a:rPr lang="cs-CZ" sz="1200" b="1" i="0" u="none" strike="noStrike" kern="1200" baseline="0" dirty="0" smtClean="0">
                <a:solidFill>
                  <a:schemeClr val="tx1"/>
                </a:solidFill>
                <a:latin typeface="+mn-lt"/>
                <a:ea typeface="+mn-ea"/>
                <a:cs typeface="+mn-cs"/>
              </a:rPr>
              <a:t>každému prvku a z A jednoznačně přiřadí nějaký prvek b z B</a:t>
            </a:r>
            <a:r>
              <a:rPr lang="cs-CZ" sz="1200" b="0" i="0" u="none" strike="noStrike" kern="1200" baseline="0" dirty="0" smtClean="0">
                <a:solidFill>
                  <a:schemeClr val="tx1"/>
                </a:solidFill>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14</a:t>
            </a:fld>
            <a:endParaRPr lang="cs-CZ"/>
          </a:p>
        </p:txBody>
      </p:sp>
    </p:spTree>
    <p:extLst>
      <p:ext uri="{BB962C8B-B14F-4D97-AF65-F5344CB8AC3E}">
        <p14:creationId xmlns:p14="http://schemas.microsoft.com/office/powerpoint/2010/main" val="3816195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u="none" strike="noStrike" kern="1200" baseline="0" dirty="0" smtClean="0">
                <a:solidFill>
                  <a:schemeClr val="tx1"/>
                </a:solidFill>
                <a:latin typeface="+mn-lt"/>
                <a:ea typeface="+mn-ea"/>
                <a:cs typeface="+mn-cs"/>
              </a:rPr>
              <a:t>Zobrazení F </a:t>
            </a:r>
            <a:r>
              <a:rPr lang="cs-CZ" sz="1200" b="0" i="0" u="none" strike="noStrike" kern="1200" baseline="0" dirty="0" smtClean="0">
                <a:solidFill>
                  <a:schemeClr val="tx1"/>
                </a:solidFill>
                <a:latin typeface="+mn-lt"/>
                <a:ea typeface="+mn-ea"/>
                <a:cs typeface="+mn-cs"/>
              </a:rPr>
              <a:t>množiny A do množiny B je </a:t>
            </a:r>
            <a:r>
              <a:rPr lang="cs-CZ" sz="1200" b="1" i="0" u="none" strike="noStrike" kern="1200" baseline="0" dirty="0" smtClean="0">
                <a:solidFill>
                  <a:schemeClr val="tx1"/>
                </a:solidFill>
                <a:latin typeface="+mn-lt"/>
                <a:ea typeface="+mn-ea"/>
                <a:cs typeface="+mn-cs"/>
              </a:rPr>
              <a:t>pravidlo</a:t>
            </a:r>
            <a:r>
              <a:rPr lang="cs-CZ" sz="1200" b="0" i="0" u="none" strike="noStrike" kern="1200" baseline="0" dirty="0" smtClean="0">
                <a:solidFill>
                  <a:schemeClr val="tx1"/>
                </a:solidFill>
                <a:latin typeface="+mn-lt"/>
                <a:ea typeface="+mn-ea"/>
                <a:cs typeface="+mn-cs"/>
              </a:rPr>
              <a:t>, které </a:t>
            </a:r>
            <a:r>
              <a:rPr lang="cs-CZ" sz="1200" b="1" i="0" u="none" strike="noStrike" kern="1200" baseline="0" dirty="0" smtClean="0">
                <a:solidFill>
                  <a:schemeClr val="tx1"/>
                </a:solidFill>
                <a:latin typeface="+mn-lt"/>
                <a:ea typeface="+mn-ea"/>
                <a:cs typeface="+mn-cs"/>
              </a:rPr>
              <a:t>každému prvku a z A jednoznačně přiřadí nějaký prvek b z B</a:t>
            </a:r>
            <a:r>
              <a:rPr lang="cs-CZ" sz="1200" b="0" i="0" u="none" strike="noStrike" kern="1200" baseline="0" dirty="0" smtClean="0">
                <a:solidFill>
                  <a:schemeClr val="tx1"/>
                </a:solidFill>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15</a:t>
            </a:fld>
            <a:endParaRPr lang="cs-CZ"/>
          </a:p>
        </p:txBody>
      </p:sp>
    </p:spTree>
    <p:extLst>
      <p:ext uri="{BB962C8B-B14F-4D97-AF65-F5344CB8AC3E}">
        <p14:creationId xmlns:p14="http://schemas.microsoft.com/office/powerpoint/2010/main" val="3816195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u="none" strike="noStrike" kern="1200" baseline="0" dirty="0" smtClean="0">
                <a:solidFill>
                  <a:schemeClr val="tx1"/>
                </a:solidFill>
                <a:latin typeface="+mn-lt"/>
                <a:ea typeface="+mn-ea"/>
                <a:cs typeface="+mn-cs"/>
              </a:rPr>
              <a:t>Zobrazení F </a:t>
            </a:r>
            <a:r>
              <a:rPr lang="cs-CZ" sz="1200" b="0" i="0" u="none" strike="noStrike" kern="1200" baseline="0" dirty="0" smtClean="0">
                <a:solidFill>
                  <a:schemeClr val="tx1"/>
                </a:solidFill>
                <a:latin typeface="+mn-lt"/>
                <a:ea typeface="+mn-ea"/>
                <a:cs typeface="+mn-cs"/>
              </a:rPr>
              <a:t>množiny A do množiny B je </a:t>
            </a:r>
            <a:r>
              <a:rPr lang="cs-CZ" sz="1200" b="1" i="0" u="none" strike="noStrike" kern="1200" baseline="0" dirty="0" smtClean="0">
                <a:solidFill>
                  <a:schemeClr val="tx1"/>
                </a:solidFill>
                <a:latin typeface="+mn-lt"/>
                <a:ea typeface="+mn-ea"/>
                <a:cs typeface="+mn-cs"/>
              </a:rPr>
              <a:t>pravidlo</a:t>
            </a:r>
            <a:r>
              <a:rPr lang="cs-CZ" sz="1200" b="0" i="0" u="none" strike="noStrike" kern="1200" baseline="0" dirty="0" smtClean="0">
                <a:solidFill>
                  <a:schemeClr val="tx1"/>
                </a:solidFill>
                <a:latin typeface="+mn-lt"/>
                <a:ea typeface="+mn-ea"/>
                <a:cs typeface="+mn-cs"/>
              </a:rPr>
              <a:t>, které </a:t>
            </a:r>
            <a:r>
              <a:rPr lang="cs-CZ" sz="1200" b="1" i="0" u="none" strike="noStrike" kern="1200" baseline="0" dirty="0" smtClean="0">
                <a:solidFill>
                  <a:schemeClr val="tx1"/>
                </a:solidFill>
                <a:latin typeface="+mn-lt"/>
                <a:ea typeface="+mn-ea"/>
                <a:cs typeface="+mn-cs"/>
              </a:rPr>
              <a:t>každému prvku a z A jednoznačně přiřadí nějaký prvek b z B</a:t>
            </a:r>
            <a:r>
              <a:rPr lang="cs-CZ" sz="1200" b="0" i="0" u="none" strike="noStrike" kern="1200" baseline="0" dirty="0" smtClean="0">
                <a:solidFill>
                  <a:schemeClr val="tx1"/>
                </a:solidFill>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16</a:t>
            </a:fld>
            <a:endParaRPr lang="cs-CZ"/>
          </a:p>
        </p:txBody>
      </p:sp>
    </p:spTree>
    <p:extLst>
      <p:ext uri="{BB962C8B-B14F-4D97-AF65-F5344CB8AC3E}">
        <p14:creationId xmlns:p14="http://schemas.microsoft.com/office/powerpoint/2010/main" val="3816195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17</a:t>
            </a:fld>
            <a:endParaRPr lang="cs-CZ"/>
          </a:p>
        </p:txBody>
      </p:sp>
    </p:spTree>
    <p:extLst>
      <p:ext uri="{BB962C8B-B14F-4D97-AF65-F5344CB8AC3E}">
        <p14:creationId xmlns:p14="http://schemas.microsoft.com/office/powerpoint/2010/main" val="3433244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smtClean="0">
                <a:solidFill>
                  <a:schemeClr val="tx1"/>
                </a:solidFill>
                <a:latin typeface="+mn-lt"/>
                <a:ea typeface="+mn-ea"/>
                <a:cs typeface="+mn-cs"/>
              </a:rPr>
              <a:t>Cizí</a:t>
            </a:r>
            <a:r>
              <a:rPr lang="cs-CZ" sz="1200" b="1" i="0" u="none" strike="noStrike" kern="1200" baseline="0" dirty="0" smtClean="0">
                <a:solidFill>
                  <a:schemeClr val="tx1"/>
                </a:solidFill>
                <a:latin typeface="+mn-lt"/>
                <a:ea typeface="+mn-ea"/>
                <a:cs typeface="+mn-cs"/>
              </a:rPr>
              <a:t> </a:t>
            </a:r>
            <a:r>
              <a:rPr lang="cs-CZ" sz="1200" b="0" i="0" u="none" strike="noStrike" kern="1200" baseline="0" dirty="0" smtClean="0">
                <a:solidFill>
                  <a:schemeClr val="tx1"/>
                </a:solidFill>
                <a:latin typeface="+mn-lt"/>
                <a:ea typeface="+mn-ea"/>
                <a:cs typeface="+mn-cs"/>
              </a:rPr>
              <a:t>klíč je klíč, který nám propojuje typy entit. </a:t>
            </a:r>
            <a:endParaRPr lang="cs-CZ" dirty="0"/>
          </a:p>
        </p:txBody>
      </p:sp>
      <p:sp>
        <p:nvSpPr>
          <p:cNvPr id="4" name="Zástupný symbol pro číslo snímku 3"/>
          <p:cNvSpPr>
            <a:spLocks noGrp="1"/>
          </p:cNvSpPr>
          <p:nvPr>
            <p:ph type="sldNum" sz="quarter" idx="10"/>
          </p:nvPr>
        </p:nvSpPr>
        <p:spPr/>
        <p:txBody>
          <a:bodyPr/>
          <a:lstStyle/>
          <a:p>
            <a:fld id="{9E7DDF7C-C354-4BC5-AFAC-C426E630AA2E}" type="slidenum">
              <a:rPr lang="cs-CZ" smtClean="0"/>
              <a:t>18</a:t>
            </a:fld>
            <a:endParaRPr lang="cs-CZ"/>
          </a:p>
        </p:txBody>
      </p:sp>
    </p:spTree>
    <p:extLst>
      <p:ext uri="{BB962C8B-B14F-4D97-AF65-F5344CB8AC3E}">
        <p14:creationId xmlns:p14="http://schemas.microsoft.com/office/powerpoint/2010/main" val="34332447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37114384-A61E-4C91-9886-15D3F7DBACF5}" type="datetimeFigureOut">
              <a:rPr lang="cs-CZ" smtClean="0"/>
              <a:t>3.10.2011</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B0A9F71E-257F-4582-88F6-9FB38F2A17FD}"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37114384-A61E-4C91-9886-15D3F7DBACF5}" type="datetimeFigureOut">
              <a:rPr lang="cs-CZ" smtClean="0"/>
              <a:t>3.10.2011</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0A9F71E-257F-4582-88F6-9FB38F2A17F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37114384-A61E-4C91-9886-15D3F7DBACF5}" type="datetimeFigureOut">
              <a:rPr lang="cs-CZ" smtClean="0"/>
              <a:t>3.10.2011</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0A9F71E-257F-4582-88F6-9FB38F2A17F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37114384-A61E-4C91-9886-15D3F7DBACF5}" type="datetimeFigureOut">
              <a:rPr lang="cs-CZ" smtClean="0"/>
              <a:t>3.10.2011</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0A9F71E-257F-4582-88F6-9FB38F2A17FD}" type="slidenum">
              <a:rPr lang="cs-CZ" smtClean="0"/>
              <a:t>‹#›</a:t>
            </a:fld>
            <a:endParaRPr lang="cs-CZ"/>
          </a:p>
        </p:txBody>
      </p:sp>
      <p:sp>
        <p:nvSpPr>
          <p:cNvPr id="7" name="Nadpis 6"/>
          <p:cNvSpPr>
            <a:spLocks noGrp="1"/>
          </p:cNvSpPr>
          <p:nvPr>
            <p:ph type="title"/>
          </p:nvPr>
        </p:nvSpPr>
        <p:spPr/>
        <p:txBody>
          <a:bodyPr rtlCol="0"/>
          <a:lstStyle>
            <a:extLst/>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37114384-A61E-4C91-9886-15D3F7DBACF5}" type="datetimeFigureOut">
              <a:rPr lang="cs-CZ" smtClean="0"/>
              <a:t>3.10.2011</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0A9F71E-257F-4582-88F6-9FB38F2A17FD}"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37114384-A61E-4C91-9886-15D3F7DBACF5}" type="datetimeFigureOut">
              <a:rPr lang="cs-CZ" smtClean="0"/>
              <a:t>3.10.2011</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0A9F71E-257F-4582-88F6-9FB38F2A17FD}" type="slidenum">
              <a:rPr lang="cs-CZ" smtClean="0"/>
              <a:t>‹#›</a:t>
            </a:fld>
            <a:endParaRPr lang="cs-CZ"/>
          </a:p>
        </p:txBody>
      </p:sp>
      <p:sp>
        <p:nvSpPr>
          <p:cNvPr id="8" name="Nadpis 7"/>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37114384-A61E-4C91-9886-15D3F7DBACF5}" type="datetimeFigureOut">
              <a:rPr lang="cs-CZ" smtClean="0"/>
              <a:t>3.10.2011</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B0A9F71E-257F-4582-88F6-9FB38F2A17FD}"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37114384-A61E-4C91-9886-15D3F7DBACF5}" type="datetimeFigureOut">
              <a:rPr lang="cs-CZ" smtClean="0"/>
              <a:t>3.10.2011</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B0A9F71E-257F-4582-88F6-9FB38F2A17FD}" type="slidenum">
              <a:rPr lang="cs-CZ" smtClean="0"/>
              <a:t>‹#›</a:t>
            </a:fld>
            <a:endParaRPr lang="cs-CZ"/>
          </a:p>
        </p:txBody>
      </p:sp>
      <p:sp>
        <p:nvSpPr>
          <p:cNvPr id="6" name="Nadpis 5"/>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37114384-A61E-4C91-9886-15D3F7DBACF5}" type="datetimeFigureOut">
              <a:rPr lang="cs-CZ" smtClean="0"/>
              <a:t>3.10.2011</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B0A9F71E-257F-4582-88F6-9FB38F2A17F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37114384-A61E-4C91-9886-15D3F7DBACF5}" type="datetimeFigureOut">
              <a:rPr lang="cs-CZ" smtClean="0"/>
              <a:t>3.10.2011</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0A9F71E-257F-4582-88F6-9FB38F2A17FD}"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37114384-A61E-4C91-9886-15D3F7DBACF5}" type="datetimeFigureOut">
              <a:rPr lang="cs-CZ" smtClean="0"/>
              <a:t>3.10.2011</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B0A9F71E-257F-4582-88F6-9FB38F2A17FD}"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114384-A61E-4C91-9886-15D3F7DBACF5}" type="datetimeFigureOut">
              <a:rPr lang="cs-CZ" smtClean="0"/>
              <a:t>3.10.2011</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A9F71E-257F-4582-88F6-9FB38F2A17FD}"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2376" y="1052736"/>
            <a:ext cx="7772400" cy="1828800"/>
          </a:xfrm>
        </p:spPr>
        <p:txBody>
          <a:bodyPr/>
          <a:lstStyle/>
          <a:p>
            <a:pPr algn="ctr"/>
            <a:r>
              <a:rPr lang="cs-CZ" dirty="0" smtClean="0"/>
              <a:t>Úvod do databázových systémů</a:t>
            </a:r>
            <a:endParaRPr lang="cs-CZ" dirty="0"/>
          </a:p>
        </p:txBody>
      </p:sp>
      <p:sp>
        <p:nvSpPr>
          <p:cNvPr id="3" name="Podnadpis 2"/>
          <p:cNvSpPr>
            <a:spLocks noGrp="1"/>
          </p:cNvSpPr>
          <p:nvPr>
            <p:ph type="subTitle" idx="1"/>
          </p:nvPr>
        </p:nvSpPr>
        <p:spPr>
          <a:xfrm>
            <a:off x="685800" y="3284984"/>
            <a:ext cx="7772400" cy="1199704"/>
          </a:xfrm>
        </p:spPr>
        <p:txBody>
          <a:bodyPr>
            <a:normAutofit/>
          </a:bodyPr>
          <a:lstStyle/>
          <a:p>
            <a:pPr algn="ctr"/>
            <a:r>
              <a:rPr lang="cs-CZ" sz="3600" dirty="0" smtClean="0"/>
              <a:t>Cvičení 03 </a:t>
            </a:r>
            <a:endParaRPr lang="cs-CZ" sz="3600" dirty="0"/>
          </a:p>
        </p:txBody>
      </p:sp>
      <p:sp>
        <p:nvSpPr>
          <p:cNvPr id="4" name="TextovéPole 3"/>
          <p:cNvSpPr txBox="1"/>
          <p:nvPr/>
        </p:nvSpPr>
        <p:spPr>
          <a:xfrm>
            <a:off x="323528" y="5733256"/>
            <a:ext cx="3312368" cy="707886"/>
          </a:xfrm>
          <a:prstGeom prst="rect">
            <a:avLst/>
          </a:prstGeom>
          <a:noFill/>
        </p:spPr>
        <p:txBody>
          <a:bodyPr wrap="square" rtlCol="0">
            <a:spAutoFit/>
          </a:bodyPr>
          <a:lstStyle/>
          <a:p>
            <a:r>
              <a:rPr lang="cs-CZ" sz="2000" dirty="0" smtClean="0">
                <a:solidFill>
                  <a:schemeClr val="bg1"/>
                </a:solidFill>
              </a:rPr>
              <a:t>Ing. Pavel Bednář</a:t>
            </a:r>
          </a:p>
          <a:p>
            <a:r>
              <a:rPr lang="cs-CZ" sz="2000" dirty="0" smtClean="0">
                <a:solidFill>
                  <a:schemeClr val="bg1"/>
                </a:solidFill>
              </a:rPr>
              <a:t>pavel.bednar.st1@vsb.cz</a:t>
            </a:r>
            <a:endParaRPr lang="cs-CZ" sz="2000" dirty="0">
              <a:solidFill>
                <a:schemeClr val="bg1"/>
              </a:solidFill>
            </a:endParaRPr>
          </a:p>
        </p:txBody>
      </p:sp>
    </p:spTree>
    <p:extLst>
      <p:ext uri="{BB962C8B-B14F-4D97-AF65-F5344CB8AC3E}">
        <p14:creationId xmlns:p14="http://schemas.microsoft.com/office/powerpoint/2010/main" val="1768379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Do některých vztahů musí vstupovat každá entita množiny entit, do jiného vztahu </a:t>
            </a:r>
            <a:r>
              <a:rPr lang="cs-CZ" dirty="0" smtClean="0"/>
              <a:t>ne.</a:t>
            </a:r>
          </a:p>
          <a:p>
            <a:r>
              <a:rPr lang="cs-CZ" dirty="0" smtClean="0"/>
              <a:t>Jaké existují povinnosti členství</a:t>
            </a:r>
          </a:p>
          <a:p>
            <a:pPr lvl="1"/>
            <a:r>
              <a:rPr lang="cs-CZ" dirty="0"/>
              <a:t>povinné (obligatorní)</a:t>
            </a:r>
          </a:p>
          <a:p>
            <a:pPr lvl="1"/>
            <a:r>
              <a:rPr lang="cs-CZ" dirty="0" smtClean="0"/>
              <a:t>nepovinné </a:t>
            </a:r>
            <a:r>
              <a:rPr lang="cs-CZ" dirty="0"/>
              <a:t>(fakultativní)</a:t>
            </a:r>
            <a:endParaRPr lang="cs-CZ" dirty="0" smtClean="0"/>
          </a:p>
          <a:p>
            <a:r>
              <a:rPr lang="cs-CZ" dirty="0" smtClean="0"/>
              <a:t>Jak se určuje povinnost členství</a:t>
            </a:r>
          </a:p>
          <a:p>
            <a:pPr marL="393192" lvl="1" indent="0">
              <a:buNone/>
            </a:pPr>
            <a:r>
              <a:rPr lang="cs-CZ" sz="2000" dirty="0" smtClean="0"/>
              <a:t>Př. „Firma může, ale nemusí vyrábět výrobek“ ( o )</a:t>
            </a:r>
          </a:p>
          <a:p>
            <a:pPr marL="393192" lvl="1" indent="0">
              <a:buNone/>
            </a:pPr>
            <a:r>
              <a:rPr lang="cs-CZ" sz="2000" dirty="0" smtClean="0"/>
              <a:t>„Výrobek musí mít firmu“ ( </a:t>
            </a:r>
            <a:r>
              <a:rPr lang="cs-CZ" sz="2000" dirty="0" smtClean="0">
                <a:sym typeface="Symbol"/>
              </a:rPr>
              <a:t> </a:t>
            </a:r>
            <a:r>
              <a:rPr lang="cs-CZ" sz="2000" dirty="0" smtClean="0"/>
              <a:t>)</a:t>
            </a:r>
          </a:p>
          <a:p>
            <a:pPr marL="393192" lvl="1" indent="0">
              <a:buNone/>
            </a:pPr>
            <a:endParaRPr lang="cs-CZ" sz="2000" dirty="0"/>
          </a:p>
          <a:p>
            <a:pPr lvl="1"/>
            <a:endParaRPr lang="cs-CZ" dirty="0" smtClean="0"/>
          </a:p>
          <a:p>
            <a:pPr lvl="1"/>
            <a:endParaRPr lang="cs-CZ" dirty="0"/>
          </a:p>
        </p:txBody>
      </p:sp>
      <p:sp>
        <p:nvSpPr>
          <p:cNvPr id="3" name="Nadpis 2"/>
          <p:cNvSpPr>
            <a:spLocks noGrp="1"/>
          </p:cNvSpPr>
          <p:nvPr>
            <p:ph type="title"/>
          </p:nvPr>
        </p:nvSpPr>
        <p:spPr/>
        <p:txBody>
          <a:bodyPr/>
          <a:lstStyle/>
          <a:p>
            <a:r>
              <a:rPr lang="cs-CZ" dirty="0" smtClean="0"/>
              <a:t>ER Diagram</a:t>
            </a:r>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87" y="5085184"/>
            <a:ext cx="378142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939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fade">
                                      <p:cBhvr>
                                        <p:cTn id="29" dur="500"/>
                                        <p:tgtEl>
                                          <p:spTgt spid="2">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26"/>
                                        </p:tgtEl>
                                        <p:attrNameLst>
                                          <p:attrName>style.visibility</p:attrName>
                                        </p:attrNameLst>
                                      </p:cBhvr>
                                      <p:to>
                                        <p:strVal val="visible"/>
                                      </p:to>
                                    </p:set>
                                    <p:animEffect transition="in" filter="fade">
                                      <p:cBhvr>
                                        <p:cTn id="3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Lineární zápis typů entit</a:t>
            </a:r>
          </a:p>
          <a:p>
            <a:pPr lvl="1"/>
            <a:r>
              <a:rPr lang="cs-CZ" dirty="0"/>
              <a:t>Žák (</a:t>
            </a:r>
            <a:r>
              <a:rPr lang="cs-CZ" dirty="0" smtClean="0"/>
              <a:t>jméno, příjmení, </a:t>
            </a:r>
            <a:r>
              <a:rPr lang="cs-CZ" dirty="0" err="1" smtClean="0"/>
              <a:t>rč</a:t>
            </a:r>
            <a:r>
              <a:rPr lang="cs-CZ" dirty="0" smtClean="0"/>
              <a:t>, adresa, </a:t>
            </a:r>
            <a:r>
              <a:rPr lang="cs-CZ" dirty="0" err="1"/>
              <a:t>označení_třídy</a:t>
            </a:r>
            <a:r>
              <a:rPr lang="cs-CZ" dirty="0" smtClean="0"/>
              <a:t>, ...)</a:t>
            </a:r>
            <a:endParaRPr lang="cs-CZ" dirty="0"/>
          </a:p>
          <a:p>
            <a:pPr lvl="1"/>
            <a:r>
              <a:rPr lang="cs-CZ" dirty="0"/>
              <a:t>Třída </a:t>
            </a:r>
            <a:r>
              <a:rPr lang="cs-CZ" dirty="0" smtClean="0"/>
              <a:t>(</a:t>
            </a:r>
            <a:r>
              <a:rPr lang="cs-CZ" dirty="0" err="1"/>
              <a:t>označení_třídy</a:t>
            </a:r>
            <a:r>
              <a:rPr lang="cs-CZ" dirty="0" smtClean="0"/>
              <a:t>, místnost</a:t>
            </a:r>
            <a:r>
              <a:rPr lang="cs-CZ" dirty="0"/>
              <a:t>,...)</a:t>
            </a:r>
          </a:p>
          <a:p>
            <a:pPr lvl="1"/>
            <a:r>
              <a:rPr lang="cs-CZ" dirty="0"/>
              <a:t>Učitel (</a:t>
            </a:r>
            <a:r>
              <a:rPr lang="cs-CZ" dirty="0" smtClean="0"/>
              <a:t>jméno, </a:t>
            </a:r>
            <a:r>
              <a:rPr lang="cs-CZ" dirty="0" err="1" smtClean="0"/>
              <a:t>příjmení,aprobace</a:t>
            </a:r>
            <a:r>
              <a:rPr lang="cs-CZ" dirty="0"/>
              <a:t>,...)</a:t>
            </a:r>
          </a:p>
          <a:p>
            <a:endParaRPr lang="cs-CZ" dirty="0"/>
          </a:p>
          <a:p>
            <a:endParaRPr lang="cs-CZ" dirty="0"/>
          </a:p>
          <a:p>
            <a:endParaRPr lang="cs-CZ" dirty="0"/>
          </a:p>
        </p:txBody>
      </p:sp>
      <p:sp>
        <p:nvSpPr>
          <p:cNvPr id="3" name="Nadpis 2"/>
          <p:cNvSpPr>
            <a:spLocks noGrp="1"/>
          </p:cNvSpPr>
          <p:nvPr>
            <p:ph type="title"/>
          </p:nvPr>
        </p:nvSpPr>
        <p:spPr/>
        <p:txBody>
          <a:bodyPr>
            <a:normAutofit fontScale="90000"/>
          </a:bodyPr>
          <a:lstStyle/>
          <a:p>
            <a:r>
              <a:rPr lang="cs-CZ" dirty="0" smtClean="0"/>
              <a:t>Příklad 1 – Evidence studentů ZŠ</a:t>
            </a:r>
            <a:endParaRPr lang="cs-CZ" dirty="0"/>
          </a:p>
        </p:txBody>
      </p:sp>
    </p:spTree>
    <p:extLst>
      <p:ext uri="{BB962C8B-B14F-4D97-AF65-F5344CB8AC3E}">
        <p14:creationId xmlns:p14="http://schemas.microsoft.com/office/powerpoint/2010/main" val="307816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Primární klíče</a:t>
            </a:r>
          </a:p>
          <a:p>
            <a:pPr lvl="1"/>
            <a:r>
              <a:rPr lang="cs-CZ" dirty="0"/>
              <a:t>Žák (</a:t>
            </a:r>
            <a:r>
              <a:rPr lang="cs-CZ" dirty="0" smtClean="0"/>
              <a:t>jméno, příjmení, </a:t>
            </a:r>
            <a:r>
              <a:rPr lang="cs-CZ" b="1" dirty="0" err="1" smtClean="0"/>
              <a:t>rč</a:t>
            </a:r>
            <a:r>
              <a:rPr lang="cs-CZ" dirty="0" smtClean="0"/>
              <a:t>, adresa, </a:t>
            </a:r>
            <a:r>
              <a:rPr lang="cs-CZ" dirty="0" err="1"/>
              <a:t>označení_třídy</a:t>
            </a:r>
            <a:r>
              <a:rPr lang="cs-CZ" dirty="0" smtClean="0"/>
              <a:t>, ...)</a:t>
            </a:r>
            <a:endParaRPr lang="cs-CZ" dirty="0"/>
          </a:p>
          <a:p>
            <a:pPr lvl="1"/>
            <a:r>
              <a:rPr lang="cs-CZ" dirty="0"/>
              <a:t>Třída </a:t>
            </a:r>
            <a:r>
              <a:rPr lang="cs-CZ" dirty="0" smtClean="0"/>
              <a:t>(</a:t>
            </a:r>
            <a:r>
              <a:rPr lang="cs-CZ" b="1" dirty="0" err="1"/>
              <a:t>označení_třídy</a:t>
            </a:r>
            <a:r>
              <a:rPr lang="cs-CZ" dirty="0" smtClean="0"/>
              <a:t>, místnost, </a:t>
            </a:r>
            <a:r>
              <a:rPr lang="cs-CZ" dirty="0"/>
              <a:t>třídní učitel</a:t>
            </a:r>
            <a:r>
              <a:rPr lang="cs-CZ" dirty="0" smtClean="0"/>
              <a:t>,...)</a:t>
            </a:r>
            <a:endParaRPr lang="cs-CZ" dirty="0"/>
          </a:p>
          <a:p>
            <a:pPr lvl="1"/>
            <a:r>
              <a:rPr lang="cs-CZ" dirty="0"/>
              <a:t>Učitel </a:t>
            </a:r>
            <a:r>
              <a:rPr lang="cs-CZ" dirty="0" smtClean="0"/>
              <a:t>(</a:t>
            </a:r>
            <a:r>
              <a:rPr lang="cs-CZ" b="1" dirty="0" err="1" smtClean="0"/>
              <a:t>id_učitel</a:t>
            </a:r>
            <a:r>
              <a:rPr lang="cs-CZ" dirty="0" smtClean="0"/>
              <a:t>, jméno, </a:t>
            </a:r>
            <a:r>
              <a:rPr lang="cs-CZ" dirty="0" err="1" smtClean="0"/>
              <a:t>příjmení,aprobace</a:t>
            </a:r>
            <a:r>
              <a:rPr lang="cs-CZ" dirty="0"/>
              <a:t>,...)</a:t>
            </a:r>
          </a:p>
          <a:p>
            <a:endParaRPr lang="cs-CZ" dirty="0"/>
          </a:p>
          <a:p>
            <a:endParaRPr lang="cs-CZ" dirty="0"/>
          </a:p>
          <a:p>
            <a:endParaRPr lang="cs-CZ" dirty="0"/>
          </a:p>
        </p:txBody>
      </p:sp>
      <p:sp>
        <p:nvSpPr>
          <p:cNvPr id="3" name="Nadpis 2"/>
          <p:cNvSpPr>
            <a:spLocks noGrp="1"/>
          </p:cNvSpPr>
          <p:nvPr>
            <p:ph type="title"/>
          </p:nvPr>
        </p:nvSpPr>
        <p:spPr/>
        <p:txBody>
          <a:bodyPr>
            <a:normAutofit fontScale="90000"/>
          </a:bodyPr>
          <a:lstStyle/>
          <a:p>
            <a:r>
              <a:rPr lang="cs-CZ" dirty="0" smtClean="0"/>
              <a:t>Příklad 1 – Evidence studentů ZŠ</a:t>
            </a:r>
            <a:endParaRPr lang="cs-CZ" dirty="0"/>
          </a:p>
        </p:txBody>
      </p:sp>
    </p:spTree>
    <p:extLst>
      <p:ext uri="{BB962C8B-B14F-4D97-AF65-F5344CB8AC3E}">
        <p14:creationId xmlns:p14="http://schemas.microsoft.com/office/powerpoint/2010/main" val="2378115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Lineární zápis typů entit</a:t>
            </a:r>
          </a:p>
          <a:p>
            <a:pPr lvl="1"/>
            <a:r>
              <a:rPr lang="cs-CZ" dirty="0" smtClean="0"/>
              <a:t>Žák </a:t>
            </a:r>
            <a:r>
              <a:rPr lang="cs-CZ" dirty="0"/>
              <a:t>(</a:t>
            </a:r>
            <a:r>
              <a:rPr lang="cs-CZ" dirty="0" smtClean="0"/>
              <a:t>jméno, příjmení, </a:t>
            </a:r>
            <a:r>
              <a:rPr lang="cs-CZ" b="1" dirty="0" err="1" smtClean="0"/>
              <a:t>rč</a:t>
            </a:r>
            <a:r>
              <a:rPr lang="cs-CZ" dirty="0" smtClean="0"/>
              <a:t>, adresa, </a:t>
            </a:r>
            <a:r>
              <a:rPr lang="cs-CZ" dirty="0" err="1"/>
              <a:t>označení_třídy</a:t>
            </a:r>
            <a:r>
              <a:rPr lang="cs-CZ" dirty="0" smtClean="0"/>
              <a:t>, ...)</a:t>
            </a:r>
            <a:endParaRPr lang="cs-CZ" dirty="0"/>
          </a:p>
          <a:p>
            <a:pPr lvl="1"/>
            <a:r>
              <a:rPr lang="cs-CZ" dirty="0"/>
              <a:t>Třída </a:t>
            </a:r>
            <a:r>
              <a:rPr lang="cs-CZ" dirty="0" smtClean="0"/>
              <a:t>(</a:t>
            </a:r>
            <a:r>
              <a:rPr lang="cs-CZ" b="1" dirty="0" err="1"/>
              <a:t>označení_třídy</a:t>
            </a:r>
            <a:r>
              <a:rPr lang="cs-CZ" dirty="0" smtClean="0"/>
              <a:t>, místnost, </a:t>
            </a:r>
            <a:r>
              <a:rPr lang="cs-CZ" dirty="0"/>
              <a:t>třídní učitel</a:t>
            </a:r>
            <a:r>
              <a:rPr lang="cs-CZ" dirty="0" smtClean="0"/>
              <a:t>,...)</a:t>
            </a:r>
            <a:endParaRPr lang="cs-CZ" dirty="0"/>
          </a:p>
          <a:p>
            <a:pPr lvl="1"/>
            <a:r>
              <a:rPr lang="cs-CZ" dirty="0"/>
              <a:t>Učitel </a:t>
            </a:r>
            <a:r>
              <a:rPr lang="cs-CZ" dirty="0" smtClean="0"/>
              <a:t>(</a:t>
            </a:r>
            <a:r>
              <a:rPr lang="cs-CZ" b="1" dirty="0" err="1" smtClean="0"/>
              <a:t>id_učitel</a:t>
            </a:r>
            <a:r>
              <a:rPr lang="cs-CZ" dirty="0" smtClean="0"/>
              <a:t>, jméno, </a:t>
            </a:r>
            <a:r>
              <a:rPr lang="cs-CZ" dirty="0" err="1" smtClean="0"/>
              <a:t>příjmení,aprobace</a:t>
            </a:r>
            <a:r>
              <a:rPr lang="cs-CZ" dirty="0" smtClean="0"/>
              <a:t>,...)</a:t>
            </a:r>
          </a:p>
          <a:p>
            <a:pPr marL="109728" indent="0">
              <a:buNone/>
            </a:pPr>
            <a:endParaRPr lang="cs-CZ" dirty="0" smtClean="0"/>
          </a:p>
          <a:p>
            <a:r>
              <a:rPr lang="cs-CZ" dirty="0" smtClean="0"/>
              <a:t>Lineární zápis typů vztahů</a:t>
            </a:r>
          </a:p>
          <a:p>
            <a:pPr lvl="1"/>
            <a:r>
              <a:rPr lang="cs-CZ" dirty="0"/>
              <a:t>PATŘÍ (Žák, Třída) 1:N</a:t>
            </a:r>
          </a:p>
          <a:p>
            <a:pPr lvl="1"/>
            <a:r>
              <a:rPr lang="cs-CZ" dirty="0"/>
              <a:t>TŘÍDNÍ (Učitel, Třída</a:t>
            </a:r>
            <a:r>
              <a:rPr lang="cs-CZ" dirty="0" smtClean="0"/>
              <a:t>) </a:t>
            </a:r>
            <a:r>
              <a:rPr lang="cs-CZ" dirty="0"/>
              <a:t>1:1</a:t>
            </a:r>
          </a:p>
          <a:p>
            <a:pPr lvl="1"/>
            <a:r>
              <a:rPr lang="cs-CZ" dirty="0" smtClean="0"/>
              <a:t>UČÍ </a:t>
            </a:r>
            <a:r>
              <a:rPr lang="cs-CZ" dirty="0"/>
              <a:t>(Učitel, Třída) </a:t>
            </a:r>
            <a:r>
              <a:rPr lang="cs-CZ" dirty="0" smtClean="0"/>
              <a:t>M:N</a:t>
            </a:r>
            <a:endParaRPr lang="cs-CZ" dirty="0"/>
          </a:p>
          <a:p>
            <a:endParaRPr lang="cs-CZ" dirty="0"/>
          </a:p>
          <a:p>
            <a:endParaRPr lang="cs-CZ" dirty="0"/>
          </a:p>
        </p:txBody>
      </p:sp>
      <p:sp>
        <p:nvSpPr>
          <p:cNvPr id="3" name="Nadpis 2"/>
          <p:cNvSpPr>
            <a:spLocks noGrp="1"/>
          </p:cNvSpPr>
          <p:nvPr>
            <p:ph type="title"/>
          </p:nvPr>
        </p:nvSpPr>
        <p:spPr/>
        <p:txBody>
          <a:bodyPr>
            <a:normAutofit fontScale="90000"/>
          </a:bodyPr>
          <a:lstStyle/>
          <a:p>
            <a:r>
              <a:rPr lang="cs-CZ" dirty="0" smtClean="0"/>
              <a:t>Příklad 1 – Evidence studentů ZŠ</a:t>
            </a:r>
            <a:endParaRPr lang="cs-CZ" dirty="0"/>
          </a:p>
        </p:txBody>
      </p:sp>
    </p:spTree>
    <p:extLst>
      <p:ext uri="{BB962C8B-B14F-4D97-AF65-F5344CB8AC3E}">
        <p14:creationId xmlns:p14="http://schemas.microsoft.com/office/powerpoint/2010/main" val="1255186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728" indent="0">
              <a:buNone/>
            </a:pPr>
            <a:endParaRPr lang="cs-CZ" dirty="0"/>
          </a:p>
        </p:txBody>
      </p:sp>
      <p:sp>
        <p:nvSpPr>
          <p:cNvPr id="3" name="Nadpis 2"/>
          <p:cNvSpPr>
            <a:spLocks noGrp="1"/>
          </p:cNvSpPr>
          <p:nvPr>
            <p:ph type="title"/>
          </p:nvPr>
        </p:nvSpPr>
        <p:spPr/>
        <p:txBody>
          <a:bodyPr>
            <a:normAutofit fontScale="90000"/>
          </a:bodyPr>
          <a:lstStyle/>
          <a:p>
            <a:r>
              <a:rPr lang="cs-CZ" dirty="0" smtClean="0"/>
              <a:t>Příklad </a:t>
            </a:r>
            <a:r>
              <a:rPr lang="cs-CZ" dirty="0"/>
              <a:t>1 – Evidence studentů ZŠ</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1552575"/>
            <a:ext cx="8715375"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933056"/>
            <a:ext cx="17240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5732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728" indent="0">
              <a:buNone/>
            </a:pPr>
            <a:r>
              <a:rPr lang="cs-CZ" dirty="0" smtClean="0"/>
              <a:t> </a:t>
            </a:r>
            <a:endParaRPr lang="cs-CZ" dirty="0"/>
          </a:p>
        </p:txBody>
      </p:sp>
      <p:sp>
        <p:nvSpPr>
          <p:cNvPr id="3" name="Nadpis 2"/>
          <p:cNvSpPr>
            <a:spLocks noGrp="1"/>
          </p:cNvSpPr>
          <p:nvPr>
            <p:ph type="title"/>
          </p:nvPr>
        </p:nvSpPr>
        <p:spPr/>
        <p:txBody>
          <a:bodyPr>
            <a:normAutofit fontScale="90000"/>
          </a:bodyPr>
          <a:lstStyle/>
          <a:p>
            <a:r>
              <a:rPr lang="cs-CZ" dirty="0" smtClean="0"/>
              <a:t>Příklad </a:t>
            </a:r>
            <a:r>
              <a:rPr lang="cs-CZ" dirty="0"/>
              <a:t>1 – Evidence studentů ZŠ</a:t>
            </a:r>
          </a:p>
        </p:txBody>
      </p:sp>
      <p:grpSp>
        <p:nvGrpSpPr>
          <p:cNvPr id="23" name="Skupina 22"/>
          <p:cNvGrpSpPr/>
          <p:nvPr/>
        </p:nvGrpSpPr>
        <p:grpSpPr>
          <a:xfrm>
            <a:off x="2195736" y="1475864"/>
            <a:ext cx="5293492" cy="3969360"/>
            <a:chOff x="718668" y="1403484"/>
            <a:chExt cx="5293492" cy="3969360"/>
          </a:xfrm>
        </p:grpSpPr>
        <p:sp>
          <p:nvSpPr>
            <p:cNvPr id="4" name="Obdélník 3"/>
            <p:cNvSpPr/>
            <p:nvPr/>
          </p:nvSpPr>
          <p:spPr>
            <a:xfrm>
              <a:off x="755576" y="1844824"/>
              <a:ext cx="1728192" cy="26642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5" name="TextovéPole 4"/>
            <p:cNvSpPr txBox="1"/>
            <p:nvPr/>
          </p:nvSpPr>
          <p:spPr>
            <a:xfrm>
              <a:off x="972197" y="2191925"/>
              <a:ext cx="1295547" cy="369332"/>
            </a:xfrm>
            <a:prstGeom prst="rect">
              <a:avLst/>
            </a:prstGeom>
            <a:noFill/>
          </p:spPr>
          <p:txBody>
            <a:bodyPr wrap="none" rtlCol="0">
              <a:spAutoFit/>
            </a:bodyPr>
            <a:lstStyle/>
            <a:p>
              <a:r>
                <a:rPr lang="cs-CZ" dirty="0" smtClean="0"/>
                <a:t>Jan Novák</a:t>
              </a:r>
              <a:endParaRPr lang="cs-CZ" dirty="0"/>
            </a:p>
          </p:txBody>
        </p:sp>
        <p:sp>
          <p:nvSpPr>
            <p:cNvPr id="8" name="TextovéPole 7"/>
            <p:cNvSpPr txBox="1"/>
            <p:nvPr/>
          </p:nvSpPr>
          <p:spPr>
            <a:xfrm>
              <a:off x="718668" y="3820398"/>
              <a:ext cx="1693092" cy="369332"/>
            </a:xfrm>
            <a:prstGeom prst="rect">
              <a:avLst/>
            </a:prstGeom>
            <a:noFill/>
          </p:spPr>
          <p:txBody>
            <a:bodyPr wrap="none" rtlCol="0">
              <a:spAutoFit/>
            </a:bodyPr>
            <a:lstStyle/>
            <a:p>
              <a:r>
                <a:rPr lang="cs-CZ" dirty="0" smtClean="0"/>
                <a:t>Kamila Přísná</a:t>
              </a:r>
              <a:endParaRPr lang="cs-CZ" dirty="0"/>
            </a:p>
          </p:txBody>
        </p:sp>
        <p:sp>
          <p:nvSpPr>
            <p:cNvPr id="9" name="TextovéPole 8"/>
            <p:cNvSpPr txBox="1"/>
            <p:nvPr/>
          </p:nvSpPr>
          <p:spPr>
            <a:xfrm>
              <a:off x="1314964" y="1403484"/>
              <a:ext cx="343364" cy="369332"/>
            </a:xfrm>
            <a:prstGeom prst="rect">
              <a:avLst/>
            </a:prstGeom>
            <a:noFill/>
          </p:spPr>
          <p:txBody>
            <a:bodyPr wrap="none" rtlCol="0">
              <a:spAutoFit/>
            </a:bodyPr>
            <a:lstStyle/>
            <a:p>
              <a:r>
                <a:rPr lang="cs-CZ" dirty="0"/>
                <a:t>A</a:t>
              </a:r>
            </a:p>
          </p:txBody>
        </p:sp>
        <p:sp>
          <p:nvSpPr>
            <p:cNvPr id="10" name="Obdélník 9"/>
            <p:cNvSpPr/>
            <p:nvPr/>
          </p:nvSpPr>
          <p:spPr>
            <a:xfrm>
              <a:off x="4283968" y="1888868"/>
              <a:ext cx="1728192" cy="26642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13" name="TextovéPole 12"/>
            <p:cNvSpPr txBox="1"/>
            <p:nvPr/>
          </p:nvSpPr>
          <p:spPr>
            <a:xfrm>
              <a:off x="4932040" y="2189763"/>
              <a:ext cx="562975" cy="2031325"/>
            </a:xfrm>
            <a:prstGeom prst="rect">
              <a:avLst/>
            </a:prstGeom>
            <a:noFill/>
          </p:spPr>
          <p:txBody>
            <a:bodyPr wrap="none" rtlCol="0">
              <a:spAutoFit/>
            </a:bodyPr>
            <a:lstStyle/>
            <a:p>
              <a:r>
                <a:rPr lang="cs-CZ" dirty="0" smtClean="0"/>
                <a:t>6.A</a:t>
              </a:r>
            </a:p>
            <a:p>
              <a:endParaRPr lang="cs-CZ" dirty="0" smtClean="0"/>
            </a:p>
            <a:p>
              <a:r>
                <a:rPr lang="cs-CZ" dirty="0" smtClean="0"/>
                <a:t>7.A</a:t>
              </a:r>
            </a:p>
            <a:p>
              <a:endParaRPr lang="cs-CZ" dirty="0"/>
            </a:p>
            <a:p>
              <a:r>
                <a:rPr lang="cs-CZ" dirty="0" smtClean="0"/>
                <a:t>7.B</a:t>
              </a:r>
            </a:p>
            <a:p>
              <a:endParaRPr lang="cs-CZ" dirty="0"/>
            </a:p>
            <a:p>
              <a:r>
                <a:rPr lang="cs-CZ" dirty="0" smtClean="0"/>
                <a:t>7.C</a:t>
              </a:r>
              <a:endParaRPr lang="cs-CZ" dirty="0"/>
            </a:p>
          </p:txBody>
        </p:sp>
        <p:sp>
          <p:nvSpPr>
            <p:cNvPr id="14" name="TextovéPole 13"/>
            <p:cNvSpPr txBox="1"/>
            <p:nvPr/>
          </p:nvSpPr>
          <p:spPr>
            <a:xfrm>
              <a:off x="5041845" y="1475492"/>
              <a:ext cx="317716" cy="369332"/>
            </a:xfrm>
            <a:prstGeom prst="rect">
              <a:avLst/>
            </a:prstGeom>
            <a:noFill/>
          </p:spPr>
          <p:txBody>
            <a:bodyPr wrap="none" rtlCol="0">
              <a:spAutoFit/>
            </a:bodyPr>
            <a:lstStyle/>
            <a:p>
              <a:r>
                <a:rPr lang="cs-CZ" dirty="0"/>
                <a:t>B</a:t>
              </a:r>
            </a:p>
          </p:txBody>
        </p:sp>
        <p:cxnSp>
          <p:nvCxnSpPr>
            <p:cNvPr id="11" name="Přímá spojnice 10"/>
            <p:cNvCxnSpPr>
              <a:stCxn id="5" idx="3"/>
            </p:cNvCxnSpPr>
            <p:nvPr/>
          </p:nvCxnSpPr>
          <p:spPr>
            <a:xfrm>
              <a:off x="2267744" y="2376591"/>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5" idx="3"/>
            </p:cNvCxnSpPr>
            <p:nvPr/>
          </p:nvCxnSpPr>
          <p:spPr>
            <a:xfrm>
              <a:off x="2267744" y="2376591"/>
              <a:ext cx="2520280" cy="1061701"/>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0" name="Přímá spojnice 19"/>
            <p:cNvCxnSpPr>
              <a:stCxn id="8" idx="3"/>
            </p:cNvCxnSpPr>
            <p:nvPr/>
          </p:nvCxnSpPr>
          <p:spPr>
            <a:xfrm>
              <a:off x="2411760" y="4005064"/>
              <a:ext cx="237626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flipV="1">
              <a:off x="2411760" y="3438292"/>
              <a:ext cx="2376264" cy="566772"/>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 name="Přímá spojnice 23"/>
            <p:cNvCxnSpPr/>
            <p:nvPr/>
          </p:nvCxnSpPr>
          <p:spPr>
            <a:xfrm flipV="1">
              <a:off x="2411760" y="2907441"/>
              <a:ext cx="2376264" cy="1097623"/>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4725144"/>
              <a:ext cx="17240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002004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728" indent="0">
              <a:buNone/>
            </a:pPr>
            <a:r>
              <a:rPr lang="cs-CZ" dirty="0" smtClean="0"/>
              <a:t> </a:t>
            </a:r>
            <a:endParaRPr lang="cs-CZ" dirty="0"/>
          </a:p>
        </p:txBody>
      </p:sp>
      <p:sp>
        <p:nvSpPr>
          <p:cNvPr id="3" name="Nadpis 2"/>
          <p:cNvSpPr>
            <a:spLocks noGrp="1"/>
          </p:cNvSpPr>
          <p:nvPr>
            <p:ph type="title"/>
          </p:nvPr>
        </p:nvSpPr>
        <p:spPr/>
        <p:txBody>
          <a:bodyPr>
            <a:normAutofit fontScale="90000"/>
          </a:bodyPr>
          <a:lstStyle/>
          <a:p>
            <a:r>
              <a:rPr lang="cs-CZ" dirty="0" smtClean="0"/>
              <a:t>Příklad </a:t>
            </a:r>
            <a:r>
              <a:rPr lang="cs-CZ" dirty="0"/>
              <a:t>1 – Evidence studentů ZŠ</a:t>
            </a:r>
          </a:p>
        </p:txBody>
      </p:sp>
      <p:sp>
        <p:nvSpPr>
          <p:cNvPr id="4" name="Obdélník 3"/>
          <p:cNvSpPr/>
          <p:nvPr/>
        </p:nvSpPr>
        <p:spPr>
          <a:xfrm>
            <a:off x="576460" y="1917204"/>
            <a:ext cx="1728192" cy="288584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5" name="TextovéPole 4"/>
          <p:cNvSpPr txBox="1"/>
          <p:nvPr/>
        </p:nvSpPr>
        <p:spPr>
          <a:xfrm>
            <a:off x="793081" y="2264305"/>
            <a:ext cx="1295547" cy="369332"/>
          </a:xfrm>
          <a:prstGeom prst="rect">
            <a:avLst/>
          </a:prstGeom>
          <a:noFill/>
        </p:spPr>
        <p:txBody>
          <a:bodyPr wrap="none" rtlCol="0">
            <a:spAutoFit/>
          </a:bodyPr>
          <a:lstStyle/>
          <a:p>
            <a:r>
              <a:rPr lang="cs-CZ" dirty="0" smtClean="0"/>
              <a:t>Jan Novák</a:t>
            </a:r>
            <a:endParaRPr lang="cs-CZ" dirty="0"/>
          </a:p>
        </p:txBody>
      </p:sp>
      <p:sp>
        <p:nvSpPr>
          <p:cNvPr id="8" name="TextovéPole 7"/>
          <p:cNvSpPr txBox="1"/>
          <p:nvPr/>
        </p:nvSpPr>
        <p:spPr>
          <a:xfrm>
            <a:off x="539552" y="3892778"/>
            <a:ext cx="1693092" cy="369332"/>
          </a:xfrm>
          <a:prstGeom prst="rect">
            <a:avLst/>
          </a:prstGeom>
          <a:noFill/>
        </p:spPr>
        <p:txBody>
          <a:bodyPr wrap="none" rtlCol="0">
            <a:spAutoFit/>
          </a:bodyPr>
          <a:lstStyle/>
          <a:p>
            <a:r>
              <a:rPr lang="cs-CZ" dirty="0" smtClean="0"/>
              <a:t>Kamila Přísná</a:t>
            </a:r>
            <a:endParaRPr lang="cs-CZ" dirty="0"/>
          </a:p>
        </p:txBody>
      </p:sp>
      <p:sp>
        <p:nvSpPr>
          <p:cNvPr id="9" name="TextovéPole 8"/>
          <p:cNvSpPr txBox="1"/>
          <p:nvPr/>
        </p:nvSpPr>
        <p:spPr>
          <a:xfrm>
            <a:off x="1204300" y="1475864"/>
            <a:ext cx="343364" cy="369332"/>
          </a:xfrm>
          <a:prstGeom prst="rect">
            <a:avLst/>
          </a:prstGeom>
          <a:noFill/>
        </p:spPr>
        <p:txBody>
          <a:bodyPr wrap="none" rtlCol="0">
            <a:spAutoFit/>
          </a:bodyPr>
          <a:lstStyle/>
          <a:p>
            <a:r>
              <a:rPr lang="cs-CZ" dirty="0"/>
              <a:t>A</a:t>
            </a:r>
          </a:p>
        </p:txBody>
      </p:sp>
      <p:sp>
        <p:nvSpPr>
          <p:cNvPr id="10" name="Obdélník 9"/>
          <p:cNvSpPr/>
          <p:nvPr/>
        </p:nvSpPr>
        <p:spPr>
          <a:xfrm>
            <a:off x="6732240" y="1961248"/>
            <a:ext cx="1728192" cy="2841802"/>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13" name="TextovéPole 12"/>
          <p:cNvSpPr txBox="1"/>
          <p:nvPr/>
        </p:nvSpPr>
        <p:spPr>
          <a:xfrm>
            <a:off x="7345212" y="2262143"/>
            <a:ext cx="562975" cy="2031325"/>
          </a:xfrm>
          <a:prstGeom prst="rect">
            <a:avLst/>
          </a:prstGeom>
          <a:noFill/>
        </p:spPr>
        <p:txBody>
          <a:bodyPr wrap="none" rtlCol="0">
            <a:spAutoFit/>
          </a:bodyPr>
          <a:lstStyle/>
          <a:p>
            <a:r>
              <a:rPr lang="cs-CZ" dirty="0" smtClean="0"/>
              <a:t>6.A</a:t>
            </a:r>
          </a:p>
          <a:p>
            <a:endParaRPr lang="cs-CZ" dirty="0" smtClean="0"/>
          </a:p>
          <a:p>
            <a:r>
              <a:rPr lang="cs-CZ" dirty="0" smtClean="0"/>
              <a:t>7.A</a:t>
            </a:r>
          </a:p>
          <a:p>
            <a:endParaRPr lang="cs-CZ" dirty="0"/>
          </a:p>
          <a:p>
            <a:r>
              <a:rPr lang="cs-CZ" dirty="0" smtClean="0"/>
              <a:t>7.B</a:t>
            </a:r>
          </a:p>
          <a:p>
            <a:endParaRPr lang="cs-CZ" dirty="0"/>
          </a:p>
          <a:p>
            <a:r>
              <a:rPr lang="cs-CZ" dirty="0" smtClean="0"/>
              <a:t>7.C</a:t>
            </a:r>
            <a:endParaRPr lang="cs-CZ" dirty="0"/>
          </a:p>
        </p:txBody>
      </p:sp>
      <p:sp>
        <p:nvSpPr>
          <p:cNvPr id="14" name="TextovéPole 13"/>
          <p:cNvSpPr txBox="1"/>
          <p:nvPr/>
        </p:nvSpPr>
        <p:spPr>
          <a:xfrm>
            <a:off x="7490117" y="1547872"/>
            <a:ext cx="317716" cy="369332"/>
          </a:xfrm>
          <a:prstGeom prst="rect">
            <a:avLst/>
          </a:prstGeom>
          <a:noFill/>
        </p:spPr>
        <p:txBody>
          <a:bodyPr wrap="none" rtlCol="0">
            <a:spAutoFit/>
          </a:bodyPr>
          <a:lstStyle/>
          <a:p>
            <a:r>
              <a:rPr lang="cs-CZ" dirty="0"/>
              <a:t>B</a:t>
            </a:r>
          </a:p>
        </p:txBody>
      </p:sp>
      <p:cxnSp>
        <p:nvCxnSpPr>
          <p:cNvPr id="11" name="Přímá spojnice 10"/>
          <p:cNvCxnSpPr>
            <a:stCxn id="5" idx="3"/>
          </p:cNvCxnSpPr>
          <p:nvPr/>
        </p:nvCxnSpPr>
        <p:spPr>
          <a:xfrm>
            <a:off x="2088628" y="2448971"/>
            <a:ext cx="1416341"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0" name="Přímá spojnice 19"/>
          <p:cNvCxnSpPr>
            <a:stCxn id="8" idx="3"/>
          </p:cNvCxnSpPr>
          <p:nvPr/>
        </p:nvCxnSpPr>
        <p:spPr>
          <a:xfrm>
            <a:off x="2232644" y="4077444"/>
            <a:ext cx="1272325"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9" name="Obdélník 18"/>
          <p:cNvSpPr/>
          <p:nvPr/>
        </p:nvSpPr>
        <p:spPr>
          <a:xfrm>
            <a:off x="3419872" y="1916832"/>
            <a:ext cx="2520280" cy="2886218"/>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cs-CZ"/>
          </a:p>
        </p:txBody>
      </p:sp>
      <p:sp>
        <p:nvSpPr>
          <p:cNvPr id="21" name="TextovéPole 20"/>
          <p:cNvSpPr txBox="1"/>
          <p:nvPr/>
        </p:nvSpPr>
        <p:spPr>
          <a:xfrm>
            <a:off x="3504969" y="2283837"/>
            <a:ext cx="2219159" cy="2585323"/>
          </a:xfrm>
          <a:prstGeom prst="rect">
            <a:avLst/>
          </a:prstGeom>
          <a:noFill/>
        </p:spPr>
        <p:txBody>
          <a:bodyPr wrap="square" rtlCol="0">
            <a:spAutoFit/>
          </a:bodyPr>
          <a:lstStyle/>
          <a:p>
            <a:r>
              <a:rPr lang="cs-CZ" dirty="0" smtClean="0"/>
              <a:t>Jan Novák, 6.A</a:t>
            </a:r>
          </a:p>
          <a:p>
            <a:endParaRPr lang="cs-CZ" dirty="0" smtClean="0"/>
          </a:p>
          <a:p>
            <a:r>
              <a:rPr lang="cs-CZ" dirty="0"/>
              <a:t>Jan Novák, </a:t>
            </a:r>
            <a:r>
              <a:rPr lang="cs-CZ" dirty="0" smtClean="0"/>
              <a:t>7.B</a:t>
            </a:r>
            <a:endParaRPr lang="cs-CZ" dirty="0"/>
          </a:p>
          <a:p>
            <a:endParaRPr lang="cs-CZ" dirty="0" smtClean="0"/>
          </a:p>
          <a:p>
            <a:r>
              <a:rPr lang="cs-CZ" dirty="0"/>
              <a:t>Kamila </a:t>
            </a:r>
            <a:r>
              <a:rPr lang="cs-CZ" dirty="0" smtClean="0"/>
              <a:t>Přísná, 7.A</a:t>
            </a:r>
            <a:endParaRPr lang="cs-CZ" dirty="0"/>
          </a:p>
          <a:p>
            <a:endParaRPr lang="cs-CZ" dirty="0"/>
          </a:p>
          <a:p>
            <a:r>
              <a:rPr lang="cs-CZ" dirty="0"/>
              <a:t>Kamila </a:t>
            </a:r>
            <a:r>
              <a:rPr lang="cs-CZ" dirty="0" smtClean="0"/>
              <a:t>Přísná, 7.B</a:t>
            </a:r>
          </a:p>
          <a:p>
            <a:endParaRPr lang="cs-CZ" dirty="0"/>
          </a:p>
          <a:p>
            <a:r>
              <a:rPr lang="cs-CZ" dirty="0"/>
              <a:t>Kamila </a:t>
            </a:r>
            <a:r>
              <a:rPr lang="cs-CZ" dirty="0" smtClean="0"/>
              <a:t>Přísná, 7.C</a:t>
            </a:r>
            <a:endParaRPr lang="cs-CZ" dirty="0"/>
          </a:p>
        </p:txBody>
      </p:sp>
      <p:cxnSp>
        <p:nvCxnSpPr>
          <p:cNvPr id="25" name="Přímá spojnice 24"/>
          <p:cNvCxnSpPr/>
          <p:nvPr/>
        </p:nvCxnSpPr>
        <p:spPr>
          <a:xfrm>
            <a:off x="2088628" y="2448971"/>
            <a:ext cx="1416341" cy="547981"/>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7" name="Přímá spojnice 26"/>
          <p:cNvCxnSpPr>
            <a:endCxn id="21" idx="1"/>
          </p:cNvCxnSpPr>
          <p:nvPr/>
        </p:nvCxnSpPr>
        <p:spPr>
          <a:xfrm flipV="1">
            <a:off x="2232644" y="3576499"/>
            <a:ext cx="1272325" cy="500945"/>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2232644" y="4066884"/>
            <a:ext cx="1272325" cy="586252"/>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2" name="Přímá spojnice 31"/>
          <p:cNvCxnSpPr/>
          <p:nvPr/>
        </p:nvCxnSpPr>
        <p:spPr>
          <a:xfrm flipV="1">
            <a:off x="5724128" y="2996952"/>
            <a:ext cx="1512168" cy="579547"/>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4" name="Přímá spojnice 33"/>
          <p:cNvCxnSpPr/>
          <p:nvPr/>
        </p:nvCxnSpPr>
        <p:spPr>
          <a:xfrm flipV="1">
            <a:off x="5724128" y="3497897"/>
            <a:ext cx="1512168" cy="579547"/>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a:xfrm flipV="1">
            <a:off x="5724128" y="4066884"/>
            <a:ext cx="1512168" cy="579547"/>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a:xfrm>
            <a:off x="5652120" y="2437771"/>
            <a:ext cx="158417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a:xfrm>
            <a:off x="5652120" y="2996952"/>
            <a:ext cx="1584176" cy="500945"/>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4336648" y="1490134"/>
            <a:ext cx="550151" cy="369332"/>
          </a:xfrm>
          <a:prstGeom prst="rect">
            <a:avLst/>
          </a:prstGeom>
          <a:noFill/>
        </p:spPr>
        <p:txBody>
          <a:bodyPr wrap="none" rtlCol="0">
            <a:spAutoFit/>
          </a:bodyPr>
          <a:lstStyle/>
          <a:p>
            <a:r>
              <a:rPr lang="cs-CZ" dirty="0" smtClean="0"/>
              <a:t>A,B</a:t>
            </a:r>
            <a:endParaRPr lang="cs-CZ" dirty="0"/>
          </a:p>
        </p:txBody>
      </p:sp>
    </p:spTree>
    <p:extLst>
      <p:ext uri="{BB962C8B-B14F-4D97-AF65-F5344CB8AC3E}">
        <p14:creationId xmlns:p14="http://schemas.microsoft.com/office/powerpoint/2010/main" val="4004345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Lineární zápis typů entit</a:t>
            </a:r>
          </a:p>
          <a:p>
            <a:pPr lvl="1"/>
            <a:r>
              <a:rPr lang="cs-CZ" dirty="0" smtClean="0"/>
              <a:t>Žák </a:t>
            </a:r>
            <a:r>
              <a:rPr lang="cs-CZ" dirty="0"/>
              <a:t>(</a:t>
            </a:r>
            <a:r>
              <a:rPr lang="cs-CZ" dirty="0" smtClean="0"/>
              <a:t>jméno, příjmení, </a:t>
            </a:r>
            <a:r>
              <a:rPr lang="cs-CZ" b="1" dirty="0" err="1" smtClean="0"/>
              <a:t>rč</a:t>
            </a:r>
            <a:r>
              <a:rPr lang="cs-CZ" dirty="0" smtClean="0"/>
              <a:t>, adresa, </a:t>
            </a:r>
            <a:r>
              <a:rPr lang="cs-CZ" dirty="0" err="1"/>
              <a:t>označení_třídy</a:t>
            </a:r>
            <a:r>
              <a:rPr lang="cs-CZ" dirty="0" smtClean="0"/>
              <a:t>, ...)</a:t>
            </a:r>
            <a:endParaRPr lang="cs-CZ" dirty="0"/>
          </a:p>
          <a:p>
            <a:pPr lvl="1"/>
            <a:r>
              <a:rPr lang="cs-CZ" dirty="0"/>
              <a:t>Třída </a:t>
            </a:r>
            <a:r>
              <a:rPr lang="cs-CZ" dirty="0" smtClean="0"/>
              <a:t>(</a:t>
            </a:r>
            <a:r>
              <a:rPr lang="cs-CZ" b="1" dirty="0" err="1" smtClean="0"/>
              <a:t>označení_třídy</a:t>
            </a:r>
            <a:r>
              <a:rPr lang="cs-CZ" dirty="0" smtClean="0"/>
              <a:t>, místnost, třídní učitel,...)</a:t>
            </a:r>
            <a:endParaRPr lang="cs-CZ" dirty="0"/>
          </a:p>
          <a:p>
            <a:pPr lvl="1"/>
            <a:r>
              <a:rPr lang="cs-CZ" dirty="0"/>
              <a:t>Učitel </a:t>
            </a:r>
            <a:r>
              <a:rPr lang="cs-CZ" dirty="0" smtClean="0"/>
              <a:t>(</a:t>
            </a:r>
            <a:r>
              <a:rPr lang="cs-CZ" b="1" dirty="0" err="1" smtClean="0"/>
              <a:t>id_učitel</a:t>
            </a:r>
            <a:r>
              <a:rPr lang="cs-CZ" dirty="0" smtClean="0"/>
              <a:t>, jméno, </a:t>
            </a:r>
            <a:r>
              <a:rPr lang="cs-CZ" dirty="0" err="1" smtClean="0"/>
              <a:t>příjmení,aprobace</a:t>
            </a:r>
            <a:r>
              <a:rPr lang="cs-CZ" dirty="0" smtClean="0"/>
              <a:t>,...)</a:t>
            </a:r>
          </a:p>
          <a:p>
            <a:pPr lvl="1"/>
            <a:r>
              <a:rPr lang="cs-CZ" dirty="0" smtClean="0">
                <a:solidFill>
                  <a:schemeClr val="accent1">
                    <a:lumMod val="75000"/>
                  </a:schemeClr>
                </a:solidFill>
              </a:rPr>
              <a:t>Vyučování (</a:t>
            </a:r>
            <a:r>
              <a:rPr lang="cs-CZ" b="1" dirty="0" err="1" smtClean="0">
                <a:solidFill>
                  <a:schemeClr val="accent1">
                    <a:lumMod val="75000"/>
                  </a:schemeClr>
                </a:solidFill>
              </a:rPr>
              <a:t>id_učitel</a:t>
            </a:r>
            <a:r>
              <a:rPr lang="cs-CZ" dirty="0" smtClean="0">
                <a:solidFill>
                  <a:schemeClr val="accent1">
                    <a:lumMod val="75000"/>
                  </a:schemeClr>
                </a:solidFill>
              </a:rPr>
              <a:t>,</a:t>
            </a:r>
            <a:r>
              <a:rPr lang="cs-CZ" b="1" dirty="0">
                <a:solidFill>
                  <a:schemeClr val="accent1">
                    <a:lumMod val="75000"/>
                  </a:schemeClr>
                </a:solidFill>
              </a:rPr>
              <a:t> </a:t>
            </a:r>
            <a:r>
              <a:rPr lang="cs-CZ" b="1" dirty="0" err="1" smtClean="0">
                <a:solidFill>
                  <a:schemeClr val="accent1">
                    <a:lumMod val="75000"/>
                  </a:schemeClr>
                </a:solidFill>
              </a:rPr>
              <a:t>označení_třídy</a:t>
            </a:r>
            <a:r>
              <a:rPr lang="cs-CZ" b="1" dirty="0" smtClean="0">
                <a:solidFill>
                  <a:schemeClr val="accent1">
                    <a:lumMod val="75000"/>
                  </a:schemeClr>
                </a:solidFill>
              </a:rPr>
              <a:t>)</a:t>
            </a:r>
          </a:p>
          <a:p>
            <a:r>
              <a:rPr lang="cs-CZ" dirty="0" smtClean="0"/>
              <a:t>Lineární zápis typů vztahů</a:t>
            </a:r>
          </a:p>
          <a:p>
            <a:pPr lvl="1"/>
            <a:r>
              <a:rPr lang="cs-CZ" dirty="0"/>
              <a:t>PATŘÍ (Žák, Třída) 1:N</a:t>
            </a:r>
          </a:p>
          <a:p>
            <a:pPr lvl="1"/>
            <a:r>
              <a:rPr lang="cs-CZ" dirty="0"/>
              <a:t>TŘÍDNÍ (Učitel, Třída</a:t>
            </a:r>
            <a:r>
              <a:rPr lang="cs-CZ" dirty="0" smtClean="0"/>
              <a:t>) 1:1</a:t>
            </a:r>
            <a:endParaRPr lang="cs-CZ" dirty="0"/>
          </a:p>
          <a:p>
            <a:pPr lvl="1"/>
            <a:r>
              <a:rPr lang="cs-CZ" dirty="0" smtClean="0">
                <a:solidFill>
                  <a:schemeClr val="accent1">
                    <a:lumMod val="75000"/>
                  </a:schemeClr>
                </a:solidFill>
              </a:rPr>
              <a:t>UČÍ </a:t>
            </a:r>
            <a:r>
              <a:rPr lang="cs-CZ" dirty="0">
                <a:solidFill>
                  <a:schemeClr val="accent1">
                    <a:lumMod val="75000"/>
                  </a:schemeClr>
                </a:solidFill>
              </a:rPr>
              <a:t>(Učitel, </a:t>
            </a:r>
            <a:r>
              <a:rPr lang="cs-CZ" dirty="0" smtClean="0">
                <a:solidFill>
                  <a:schemeClr val="accent1">
                    <a:lumMod val="75000"/>
                  </a:schemeClr>
                </a:solidFill>
              </a:rPr>
              <a:t>Vyučování) 1:N</a:t>
            </a:r>
          </a:p>
          <a:p>
            <a:pPr lvl="1"/>
            <a:r>
              <a:rPr lang="cs-CZ" dirty="0" smtClean="0">
                <a:solidFill>
                  <a:schemeClr val="accent1">
                    <a:lumMod val="75000"/>
                  </a:schemeClr>
                </a:solidFill>
              </a:rPr>
              <a:t>JEVYUČOVÁNA (Vyučování, Třída) N:1</a:t>
            </a:r>
          </a:p>
          <a:p>
            <a:pPr lvl="1"/>
            <a:endParaRPr lang="cs-CZ" dirty="0"/>
          </a:p>
          <a:p>
            <a:endParaRPr lang="cs-CZ" dirty="0"/>
          </a:p>
          <a:p>
            <a:endParaRPr lang="cs-CZ" dirty="0"/>
          </a:p>
        </p:txBody>
      </p:sp>
      <p:sp>
        <p:nvSpPr>
          <p:cNvPr id="3" name="Nadpis 2"/>
          <p:cNvSpPr>
            <a:spLocks noGrp="1"/>
          </p:cNvSpPr>
          <p:nvPr>
            <p:ph type="title"/>
          </p:nvPr>
        </p:nvSpPr>
        <p:spPr/>
        <p:txBody>
          <a:bodyPr>
            <a:normAutofit fontScale="90000"/>
          </a:bodyPr>
          <a:lstStyle/>
          <a:p>
            <a:r>
              <a:rPr lang="cs-CZ" dirty="0" smtClean="0"/>
              <a:t>Příklad 1 – Evidence studentů ZŠ</a:t>
            </a:r>
            <a:endParaRPr lang="cs-CZ" dirty="0"/>
          </a:p>
        </p:txBody>
      </p:sp>
    </p:spTree>
    <p:extLst>
      <p:ext uri="{BB962C8B-B14F-4D97-AF65-F5344CB8AC3E}">
        <p14:creationId xmlns:p14="http://schemas.microsoft.com/office/powerpoint/2010/main" val="3774606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Lineární zápis typů entit</a:t>
            </a:r>
          </a:p>
          <a:p>
            <a:pPr lvl="1"/>
            <a:r>
              <a:rPr lang="cs-CZ" dirty="0" smtClean="0"/>
              <a:t>Žák </a:t>
            </a:r>
            <a:r>
              <a:rPr lang="cs-CZ" dirty="0"/>
              <a:t>(</a:t>
            </a:r>
            <a:r>
              <a:rPr lang="cs-CZ" dirty="0" smtClean="0"/>
              <a:t>jméno, příjmení, </a:t>
            </a:r>
            <a:r>
              <a:rPr lang="cs-CZ" b="1" dirty="0" err="1" smtClean="0"/>
              <a:t>rč</a:t>
            </a:r>
            <a:r>
              <a:rPr lang="cs-CZ" dirty="0" smtClean="0"/>
              <a:t>, adresa, </a:t>
            </a:r>
            <a:r>
              <a:rPr lang="cs-CZ" dirty="0" err="1">
                <a:solidFill>
                  <a:schemeClr val="accent1">
                    <a:lumMod val="75000"/>
                  </a:schemeClr>
                </a:solidFill>
              </a:rPr>
              <a:t>označení_třídy</a:t>
            </a:r>
            <a:r>
              <a:rPr lang="cs-CZ" dirty="0" smtClean="0"/>
              <a:t>, ...)</a:t>
            </a:r>
            <a:endParaRPr lang="cs-CZ" dirty="0"/>
          </a:p>
          <a:p>
            <a:pPr lvl="1"/>
            <a:r>
              <a:rPr lang="cs-CZ" dirty="0"/>
              <a:t>Třída </a:t>
            </a:r>
            <a:r>
              <a:rPr lang="cs-CZ" dirty="0" smtClean="0"/>
              <a:t>(</a:t>
            </a:r>
            <a:r>
              <a:rPr lang="cs-CZ" b="1" dirty="0" err="1" smtClean="0"/>
              <a:t>označení_třídy</a:t>
            </a:r>
            <a:r>
              <a:rPr lang="cs-CZ" dirty="0" smtClean="0"/>
              <a:t>, místnost, </a:t>
            </a:r>
            <a:r>
              <a:rPr lang="cs-CZ" dirty="0" smtClean="0">
                <a:solidFill>
                  <a:schemeClr val="accent1">
                    <a:lumMod val="75000"/>
                  </a:schemeClr>
                </a:solidFill>
              </a:rPr>
              <a:t>třídní učitel</a:t>
            </a:r>
            <a:r>
              <a:rPr lang="cs-CZ" dirty="0" smtClean="0"/>
              <a:t>,...)</a:t>
            </a:r>
            <a:endParaRPr lang="cs-CZ" dirty="0"/>
          </a:p>
          <a:p>
            <a:pPr lvl="1"/>
            <a:r>
              <a:rPr lang="cs-CZ" dirty="0"/>
              <a:t>Učitel </a:t>
            </a:r>
            <a:r>
              <a:rPr lang="cs-CZ" dirty="0" smtClean="0"/>
              <a:t>(</a:t>
            </a:r>
            <a:r>
              <a:rPr lang="cs-CZ" b="1" dirty="0" err="1" smtClean="0"/>
              <a:t>id_učitel</a:t>
            </a:r>
            <a:r>
              <a:rPr lang="cs-CZ" dirty="0" smtClean="0"/>
              <a:t>, jméno, </a:t>
            </a:r>
            <a:r>
              <a:rPr lang="cs-CZ" dirty="0" err="1" smtClean="0"/>
              <a:t>příjmení,aprobace</a:t>
            </a:r>
            <a:r>
              <a:rPr lang="cs-CZ" dirty="0" smtClean="0"/>
              <a:t>,...)</a:t>
            </a:r>
          </a:p>
          <a:p>
            <a:pPr lvl="1"/>
            <a:r>
              <a:rPr lang="cs-CZ" dirty="0" smtClean="0"/>
              <a:t>Vyučování (</a:t>
            </a:r>
            <a:r>
              <a:rPr lang="cs-CZ" b="1" dirty="0" err="1" smtClean="0">
                <a:solidFill>
                  <a:schemeClr val="accent1">
                    <a:lumMod val="75000"/>
                  </a:schemeClr>
                </a:solidFill>
              </a:rPr>
              <a:t>id_učitel</a:t>
            </a:r>
            <a:r>
              <a:rPr lang="cs-CZ" dirty="0" smtClean="0"/>
              <a:t>,</a:t>
            </a:r>
            <a:r>
              <a:rPr lang="cs-CZ" b="1" dirty="0"/>
              <a:t> </a:t>
            </a:r>
            <a:r>
              <a:rPr lang="cs-CZ" b="1" dirty="0" err="1" smtClean="0">
                <a:solidFill>
                  <a:schemeClr val="accent1">
                    <a:lumMod val="75000"/>
                  </a:schemeClr>
                </a:solidFill>
              </a:rPr>
              <a:t>označení_třídy</a:t>
            </a:r>
            <a:r>
              <a:rPr lang="cs-CZ" b="1" dirty="0" smtClean="0"/>
              <a:t>)</a:t>
            </a:r>
          </a:p>
          <a:p>
            <a:r>
              <a:rPr lang="cs-CZ" dirty="0" smtClean="0"/>
              <a:t>Lineární zápis typů vztahů</a:t>
            </a:r>
          </a:p>
          <a:p>
            <a:pPr lvl="1"/>
            <a:r>
              <a:rPr lang="cs-CZ" dirty="0"/>
              <a:t>PATŘÍ (Žák, Třída) 1:N</a:t>
            </a:r>
          </a:p>
          <a:p>
            <a:pPr lvl="1"/>
            <a:r>
              <a:rPr lang="cs-CZ" dirty="0"/>
              <a:t>TŘÍDNÍ (Učitel, Třída</a:t>
            </a:r>
            <a:r>
              <a:rPr lang="cs-CZ" dirty="0" smtClean="0"/>
              <a:t>) 1:1</a:t>
            </a:r>
            <a:endParaRPr lang="cs-CZ" dirty="0"/>
          </a:p>
          <a:p>
            <a:pPr lvl="1"/>
            <a:r>
              <a:rPr lang="cs-CZ" dirty="0" smtClean="0"/>
              <a:t>UČÍ </a:t>
            </a:r>
            <a:r>
              <a:rPr lang="cs-CZ" dirty="0"/>
              <a:t>(Učitel, </a:t>
            </a:r>
            <a:r>
              <a:rPr lang="cs-CZ" dirty="0" smtClean="0"/>
              <a:t>Vyučování) 1:N</a:t>
            </a:r>
          </a:p>
          <a:p>
            <a:pPr lvl="1"/>
            <a:r>
              <a:rPr lang="cs-CZ" dirty="0" smtClean="0"/>
              <a:t>JEVYUČOVÁNA (Vyučování, Třída) N:1</a:t>
            </a:r>
          </a:p>
          <a:p>
            <a:pPr lvl="1"/>
            <a:endParaRPr lang="cs-CZ" dirty="0"/>
          </a:p>
          <a:p>
            <a:endParaRPr lang="cs-CZ" dirty="0"/>
          </a:p>
          <a:p>
            <a:endParaRPr lang="cs-CZ" dirty="0"/>
          </a:p>
        </p:txBody>
      </p:sp>
      <p:sp>
        <p:nvSpPr>
          <p:cNvPr id="3" name="Nadpis 2"/>
          <p:cNvSpPr>
            <a:spLocks noGrp="1"/>
          </p:cNvSpPr>
          <p:nvPr>
            <p:ph type="title"/>
          </p:nvPr>
        </p:nvSpPr>
        <p:spPr/>
        <p:txBody>
          <a:bodyPr>
            <a:normAutofit/>
          </a:bodyPr>
          <a:lstStyle/>
          <a:p>
            <a:r>
              <a:rPr lang="cs-CZ" dirty="0" smtClean="0"/>
              <a:t>Příklad 1 – Cizí klíče</a:t>
            </a:r>
            <a:endParaRPr lang="cs-CZ" dirty="0"/>
          </a:p>
        </p:txBody>
      </p:sp>
    </p:spTree>
    <p:extLst>
      <p:ext uri="{BB962C8B-B14F-4D97-AF65-F5344CB8AC3E}">
        <p14:creationId xmlns:p14="http://schemas.microsoft.com/office/powerpoint/2010/main" val="1085132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a:t>Aby typy entit </a:t>
            </a:r>
            <a:r>
              <a:rPr lang="cs-CZ" dirty="0" smtClean="0"/>
              <a:t>byly zadány </a:t>
            </a:r>
            <a:r>
              <a:rPr lang="cs-CZ" dirty="0"/>
              <a:t>úplně, je zapotřebí ke každému atributu určit ještě několik doplňujících údajů</a:t>
            </a:r>
            <a:r>
              <a:rPr lang="cs-CZ" dirty="0" smtClean="0"/>
              <a:t>.</a:t>
            </a:r>
          </a:p>
          <a:p>
            <a:r>
              <a:rPr lang="cs-CZ" dirty="0" smtClean="0"/>
              <a:t>Uspořádané do popisné tabulky</a:t>
            </a:r>
          </a:p>
          <a:p>
            <a:r>
              <a:rPr lang="cs-CZ" dirty="0" smtClean="0"/>
              <a:t>Sloupce</a:t>
            </a:r>
          </a:p>
          <a:p>
            <a:r>
              <a:rPr lang="cs-CZ" dirty="0"/>
              <a:t>Atribut (identifikátor)</a:t>
            </a:r>
          </a:p>
          <a:p>
            <a:pPr lvl="1"/>
            <a:r>
              <a:rPr lang="cs-CZ" dirty="0" smtClean="0"/>
              <a:t>Datový typ </a:t>
            </a:r>
            <a:r>
              <a:rPr lang="cs-CZ" dirty="0"/>
              <a:t>(TYPE)</a:t>
            </a:r>
          </a:p>
          <a:p>
            <a:pPr lvl="1"/>
            <a:r>
              <a:rPr lang="cs-CZ" dirty="0"/>
              <a:t>Délka (SIZE)</a:t>
            </a:r>
          </a:p>
          <a:p>
            <a:pPr lvl="1"/>
            <a:r>
              <a:rPr lang="cs-CZ" dirty="0" smtClean="0"/>
              <a:t>Klíčový atribut </a:t>
            </a:r>
            <a:r>
              <a:rPr lang="cs-CZ" dirty="0"/>
              <a:t>(KEY)</a:t>
            </a:r>
          </a:p>
          <a:p>
            <a:pPr lvl="1"/>
            <a:r>
              <a:rPr lang="cs-CZ" dirty="0" smtClean="0"/>
              <a:t>Prázdná hodnota </a:t>
            </a:r>
            <a:r>
              <a:rPr lang="cs-CZ" dirty="0"/>
              <a:t>(NULL)</a:t>
            </a:r>
          </a:p>
          <a:p>
            <a:pPr lvl="1"/>
            <a:r>
              <a:rPr lang="cs-CZ" dirty="0"/>
              <a:t>Indexový (INDEX)</a:t>
            </a:r>
          </a:p>
          <a:p>
            <a:pPr lvl="1"/>
            <a:r>
              <a:rPr lang="cs-CZ" dirty="0"/>
              <a:t>IO. Další integritní omezení</a:t>
            </a:r>
          </a:p>
          <a:p>
            <a:pPr lvl="1"/>
            <a:r>
              <a:rPr lang="cs-CZ" dirty="0"/>
              <a:t>Význam – slovní popis atributu</a:t>
            </a:r>
          </a:p>
        </p:txBody>
      </p:sp>
      <p:sp>
        <p:nvSpPr>
          <p:cNvPr id="3" name="Nadpis 2"/>
          <p:cNvSpPr>
            <a:spLocks noGrp="1"/>
          </p:cNvSpPr>
          <p:nvPr>
            <p:ph type="title"/>
          </p:nvPr>
        </p:nvSpPr>
        <p:spPr/>
        <p:txBody>
          <a:bodyPr/>
          <a:lstStyle/>
          <a:p>
            <a:r>
              <a:rPr lang="cs-CZ" dirty="0" smtClean="0"/>
              <a:t>Datový slovník</a:t>
            </a:r>
            <a:endParaRPr lang="cs-CZ" dirty="0"/>
          </a:p>
        </p:txBody>
      </p:sp>
    </p:spTree>
    <p:extLst>
      <p:ext uri="{BB962C8B-B14F-4D97-AF65-F5344CB8AC3E}">
        <p14:creationId xmlns:p14="http://schemas.microsoft.com/office/powerpoint/2010/main" val="3328504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smtClean="0"/>
              <a:t>Redundance</a:t>
            </a:r>
          </a:p>
          <a:p>
            <a:pPr marL="109728" indent="0">
              <a:buNone/>
            </a:pPr>
            <a:r>
              <a:rPr lang="cs-CZ" sz="2000" i="1" dirty="0" smtClean="0">
                <a:solidFill>
                  <a:prstClr val="black"/>
                </a:solidFill>
              </a:rPr>
              <a:t>Některé </a:t>
            </a:r>
            <a:r>
              <a:rPr lang="cs-CZ" sz="2000" i="1" dirty="0">
                <a:solidFill>
                  <a:prstClr val="black"/>
                </a:solidFill>
              </a:rPr>
              <a:t>informace ve více souborech opakují, jsou redundantní</a:t>
            </a:r>
            <a:r>
              <a:rPr lang="cs-CZ" sz="2000" i="1" dirty="0" smtClean="0">
                <a:solidFill>
                  <a:prstClr val="black"/>
                </a:solidFill>
              </a:rPr>
              <a:t>.</a:t>
            </a:r>
            <a:endParaRPr lang="cs-CZ" dirty="0" smtClean="0"/>
          </a:p>
          <a:p>
            <a:r>
              <a:rPr lang="cs-CZ" dirty="0" smtClean="0"/>
              <a:t>Nekonzistence</a:t>
            </a:r>
          </a:p>
          <a:p>
            <a:pPr marL="109728" lvl="0" indent="0">
              <a:buClr>
                <a:srgbClr val="94C600"/>
              </a:buClr>
              <a:buNone/>
            </a:pPr>
            <a:r>
              <a:rPr lang="cs-CZ" sz="2000" i="1" dirty="0" smtClean="0">
                <a:solidFill>
                  <a:prstClr val="black"/>
                </a:solidFill>
              </a:rPr>
              <a:t>Postupem </a:t>
            </a:r>
            <a:r>
              <a:rPr lang="cs-CZ" sz="2000" i="1" dirty="0">
                <a:solidFill>
                  <a:prstClr val="black"/>
                </a:solidFill>
              </a:rPr>
              <a:t>času se stejné hodnoty zapsané na různých místech začnou rozcházet: při změnách hodnot se oprava položky neprovede na všech místech, kde je položka zapsána, současně jsou v datech hodnoty staré i nové, data ztrácí konzistenci.</a:t>
            </a:r>
            <a:endParaRPr lang="cs-CZ" dirty="0" smtClean="0">
              <a:solidFill>
                <a:prstClr val="black"/>
              </a:solidFill>
            </a:endParaRPr>
          </a:p>
          <a:p>
            <a:r>
              <a:rPr lang="cs-CZ" dirty="0" smtClean="0"/>
              <a:t>Integrita</a:t>
            </a:r>
          </a:p>
          <a:p>
            <a:pPr marL="109728" lvl="0" indent="0">
              <a:buClr>
                <a:srgbClr val="94C600"/>
              </a:buClr>
              <a:buNone/>
            </a:pPr>
            <a:r>
              <a:rPr lang="cs-CZ" sz="2000" i="1" dirty="0" smtClean="0">
                <a:solidFill>
                  <a:prstClr val="black"/>
                </a:solidFill>
              </a:rPr>
              <a:t>Aby agenda </a:t>
            </a:r>
            <a:r>
              <a:rPr lang="cs-CZ" sz="2000" i="1" dirty="0">
                <a:solidFill>
                  <a:prstClr val="black"/>
                </a:solidFill>
              </a:rPr>
              <a:t>byla použitelná, musí být uložená data aktuální, vyjadřovat skutečnost z reálného světa; tuto vlastnost nazýváme integritou dat</a:t>
            </a:r>
            <a:r>
              <a:rPr lang="cs-CZ" sz="2000" i="1" dirty="0" smtClean="0">
                <a:solidFill>
                  <a:prstClr val="black"/>
                </a:solidFill>
              </a:rPr>
              <a:t>.</a:t>
            </a:r>
            <a:endParaRPr lang="cs-CZ" dirty="0">
              <a:solidFill>
                <a:prstClr val="black"/>
              </a:solidFill>
            </a:endParaRPr>
          </a:p>
          <a:p>
            <a:r>
              <a:rPr lang="cs-CZ" dirty="0" smtClean="0"/>
              <a:t>Entita</a:t>
            </a:r>
          </a:p>
          <a:p>
            <a:pPr marL="109728" lvl="0" indent="0">
              <a:buClr>
                <a:srgbClr val="94C600"/>
              </a:buClr>
              <a:buNone/>
            </a:pPr>
            <a:r>
              <a:rPr lang="cs-CZ" sz="2000" i="1" dirty="0" smtClean="0">
                <a:solidFill>
                  <a:prstClr val="black"/>
                </a:solidFill>
              </a:rPr>
              <a:t>Libovolná </a:t>
            </a:r>
            <a:r>
              <a:rPr lang="cs-CZ" sz="2000" i="1" dirty="0">
                <a:solidFill>
                  <a:prstClr val="black"/>
                </a:solidFill>
              </a:rPr>
              <a:t>existující </a:t>
            </a:r>
            <a:r>
              <a:rPr lang="cs-CZ" sz="2000" i="1" dirty="0" smtClean="0">
                <a:solidFill>
                  <a:prstClr val="black"/>
                </a:solidFill>
              </a:rPr>
              <a:t>osoba, </a:t>
            </a:r>
            <a:r>
              <a:rPr lang="cs-CZ" sz="2000" i="1" dirty="0">
                <a:solidFill>
                  <a:prstClr val="black"/>
                </a:solidFill>
              </a:rPr>
              <a:t>zvíře, věc či jev (obecně objekt) reálného světa. Entita musí být rozlišitelná od ostatních entit a existovat nezávisle na nich</a:t>
            </a:r>
            <a:r>
              <a:rPr lang="cs-CZ" sz="2000" i="1" dirty="0" smtClean="0">
                <a:solidFill>
                  <a:prstClr val="black"/>
                </a:solidFill>
              </a:rPr>
              <a:t>.</a:t>
            </a:r>
            <a:endParaRPr lang="cs-CZ" dirty="0">
              <a:solidFill>
                <a:prstClr val="black"/>
              </a:solidFill>
            </a:endParaRPr>
          </a:p>
          <a:p>
            <a:r>
              <a:rPr lang="cs-CZ" dirty="0" smtClean="0"/>
              <a:t>Typ Entity</a:t>
            </a:r>
          </a:p>
          <a:p>
            <a:pPr marL="109728" lvl="0" indent="0">
              <a:buClr>
                <a:srgbClr val="94C600"/>
              </a:buClr>
              <a:buNone/>
            </a:pPr>
            <a:r>
              <a:rPr lang="cs-CZ" sz="2000" i="1" dirty="0" smtClean="0">
                <a:solidFill>
                  <a:prstClr val="black"/>
                </a:solidFill>
              </a:rPr>
              <a:t>Množina </a:t>
            </a:r>
            <a:r>
              <a:rPr lang="cs-CZ" sz="2000" i="1" dirty="0">
                <a:solidFill>
                  <a:prstClr val="black"/>
                </a:solidFill>
              </a:rPr>
              <a:t>objektů stejného typu, charakterizovaných názvem typu a popsaných pomocí jejich vlastností - atributů. Jednotlivé entity nazýváme také výskyty nebo instancemi objektů entitního typu.</a:t>
            </a:r>
            <a:endParaRPr lang="cs-CZ" dirty="0">
              <a:solidFill>
                <a:prstClr val="black"/>
              </a:solidFill>
            </a:endParaRPr>
          </a:p>
        </p:txBody>
      </p:sp>
      <p:sp>
        <p:nvSpPr>
          <p:cNvPr id="3" name="Nadpis 2"/>
          <p:cNvSpPr>
            <a:spLocks noGrp="1"/>
          </p:cNvSpPr>
          <p:nvPr>
            <p:ph type="title"/>
          </p:nvPr>
        </p:nvSpPr>
        <p:spPr/>
        <p:txBody>
          <a:bodyPr/>
          <a:lstStyle/>
          <a:p>
            <a:r>
              <a:rPr lang="cs-CZ" dirty="0" smtClean="0"/>
              <a:t>Opakování</a:t>
            </a:r>
            <a:endParaRPr lang="cs-CZ" dirty="0"/>
          </a:p>
        </p:txBody>
      </p:sp>
    </p:spTree>
    <p:extLst>
      <p:ext uri="{BB962C8B-B14F-4D97-AF65-F5344CB8AC3E}">
        <p14:creationId xmlns:p14="http://schemas.microsoft.com/office/powerpoint/2010/main" val="370575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728" indent="0">
              <a:buNone/>
            </a:pPr>
            <a:r>
              <a:rPr lang="cs-CZ" dirty="0" smtClean="0"/>
              <a:t>  </a:t>
            </a:r>
            <a:endParaRPr lang="cs-CZ" dirty="0"/>
          </a:p>
        </p:txBody>
      </p:sp>
      <p:sp>
        <p:nvSpPr>
          <p:cNvPr id="3" name="Nadpis 2"/>
          <p:cNvSpPr>
            <a:spLocks noGrp="1"/>
          </p:cNvSpPr>
          <p:nvPr>
            <p:ph type="title"/>
          </p:nvPr>
        </p:nvSpPr>
        <p:spPr/>
        <p:txBody>
          <a:bodyPr/>
          <a:lstStyle/>
          <a:p>
            <a:r>
              <a:rPr lang="cs-CZ" dirty="0" smtClean="0"/>
              <a:t>Datový slovník</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204864"/>
            <a:ext cx="9001000" cy="1695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2717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dirty="0"/>
              <a:t>Máme informační systém řešící databázi firem na internetu, obsahující seznam jimi nabízených produktů a seznam firemních poboček. Databáze obsahuje seznam firem s informacemi IČO, DIČ, Název, Adresa(ulice, město, PSČ), právní forma(firma nemusí mít DIČ). Každá firma je jednoznačně určena svým IČO. Dále máme seznam poboček, který obsahuje IČO firmy, které pobočka patří, číslo pobočky (číslováno od 1 dále pro každou firmu), název pobočky, adresu pobočky, počet zaměstnanců, který nemusí být vždy uveden. (firma nemusí mít žádnou pobočku, ale může mít více než jednu pobočku). Dále systém obsahuje číselník SKP (Standardní Klasifikace Produktů), kde je uvedeno klasifikační číslo produktu, název produktu, popis produktu. Jedná se o úplný seznam, takže ne všechny produkty musí být firmami nabízeny. Jedna firma může nabízet více produktů podle </a:t>
            </a:r>
            <a:r>
              <a:rPr lang="cs-CZ" dirty="0" err="1"/>
              <a:t>SKP,ale</a:t>
            </a:r>
            <a:r>
              <a:rPr lang="cs-CZ" dirty="0"/>
              <a:t> každá firma musí nabízel alespoň jeden produkt z SKP</a:t>
            </a:r>
          </a:p>
        </p:txBody>
      </p:sp>
      <p:sp>
        <p:nvSpPr>
          <p:cNvPr id="3" name="Nadpis 2"/>
          <p:cNvSpPr>
            <a:spLocks noGrp="1"/>
          </p:cNvSpPr>
          <p:nvPr>
            <p:ph type="title"/>
          </p:nvPr>
        </p:nvSpPr>
        <p:spPr/>
        <p:txBody>
          <a:bodyPr/>
          <a:lstStyle/>
          <a:p>
            <a:r>
              <a:rPr lang="cs-CZ" dirty="0" smtClean="0"/>
              <a:t>Příklad - </a:t>
            </a:r>
            <a:r>
              <a:rPr lang="cs-CZ" dirty="0">
                <a:effectLst/>
              </a:rPr>
              <a:t>SKP katalog firem</a:t>
            </a:r>
            <a:endParaRPr lang="cs-CZ" dirty="0"/>
          </a:p>
        </p:txBody>
      </p:sp>
    </p:spTree>
    <p:extLst>
      <p:ext uri="{BB962C8B-B14F-4D97-AF65-F5344CB8AC3E}">
        <p14:creationId xmlns:p14="http://schemas.microsoft.com/office/powerpoint/2010/main" val="416342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dirty="0"/>
              <a:t>Máme informační systém atletických závodů v hodu oštěpem. Systém obsahuje seznam všech atletických klubů v ČR. Informace o klubech jsou číslo klubu  (jednoznačné pro každý klub), název klubu, adresa klubu – město, ulice, PSČ. Ne každý klub v seznamu musí mít atleta, který hází oštěpem. Dále máme seznam atletů kde evidujeme, rodné číslo atleta, jméno, příjmení, věkovou kategorii, osobní rekord, který nemusí být uveden a příslušnost ke klubu. Dále máme seznam závodů na celý rok, tedy již absolvovaných i připravovaných závodů. Zde sledujeme číslo závodu (které obsahuje rok a pořadí závodu v sezóně), název závodu, datum konání, místo konání závodu (město, stadion) a koeficient závodu (jako číslo od 0 do 100). Pokud atlet nastoupí v určitém závodě může házet minimálně 3x a maximálně 6x. Evidujte výsledky atleta v daném závodě, kde výsledkem je délka hodu v centimetrech. Neplatné pokusy se nemusí ukládat.</a:t>
            </a:r>
          </a:p>
          <a:p>
            <a:endParaRPr lang="cs-CZ" dirty="0"/>
          </a:p>
        </p:txBody>
      </p:sp>
      <p:sp>
        <p:nvSpPr>
          <p:cNvPr id="3" name="Nadpis 2"/>
          <p:cNvSpPr>
            <a:spLocks noGrp="1"/>
          </p:cNvSpPr>
          <p:nvPr>
            <p:ph type="title"/>
          </p:nvPr>
        </p:nvSpPr>
        <p:spPr/>
        <p:txBody>
          <a:bodyPr/>
          <a:lstStyle/>
          <a:p>
            <a:r>
              <a:rPr lang="cs-CZ" dirty="0" smtClean="0"/>
              <a:t>Příklad – Hod oštěpem</a:t>
            </a:r>
            <a:endParaRPr lang="cs-CZ" dirty="0"/>
          </a:p>
        </p:txBody>
      </p:sp>
    </p:spTree>
    <p:extLst>
      <p:ext uri="{BB962C8B-B14F-4D97-AF65-F5344CB8AC3E}">
        <p14:creationId xmlns:p14="http://schemas.microsoft.com/office/powerpoint/2010/main" val="994218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dirty="0"/>
              <a:t>Máme informační systém autoservisu. V autoservisu existuje seznam automobilů, které byly opravovány s informacemi, SPZ (státní poznávací značka) auta, typ auta (jako text popisující model karoserie a motoru), číslo karoserie, číslo motoru, rok výroby. Každé auto v seznamu bylo servisováno. Dále informační systém obsahuje katalog součástek, které se dají objednat pro opravu. Seznam obsahuje číslo součástky (jednoznačné číslo z katalogu), název součástky, </a:t>
            </a:r>
            <a:r>
              <a:rPr lang="cs-CZ" dirty="0" err="1"/>
              <a:t>typ_součástky</a:t>
            </a:r>
            <a:r>
              <a:rPr lang="cs-CZ" dirty="0"/>
              <a:t> (základní rozdělení zda se jedná o součástku pro karosáře, elektrikáře, lakýrníky, motoráře), cena součástky, ne každá součástka musí být použita při servisním zákroku. Dále máme seznam oprav, který má jednoznačné číslování (rok + pořadí opravy), obsahuje informaci o autě, které bylo servisováno, </a:t>
            </a:r>
            <a:r>
              <a:rPr lang="cs-CZ" dirty="0" err="1"/>
              <a:t>datumu</a:t>
            </a:r>
            <a:r>
              <a:rPr lang="cs-CZ" dirty="0"/>
              <a:t> a času přijetí vozu, datum předání zpět, cena za opravu (pokud je vůz právě v servisu datum předání a cena nejsou uvedeny), kontaktní telefon majitele. K opravě uvedeme seznam použitých součástek (ne vždy musí být pro opravu použity nějaké součástky, ale v rámci jedné opravy může být použito více součástek stejného typu).</a:t>
            </a:r>
          </a:p>
        </p:txBody>
      </p:sp>
      <p:sp>
        <p:nvSpPr>
          <p:cNvPr id="3" name="Nadpis 2"/>
          <p:cNvSpPr>
            <a:spLocks noGrp="1"/>
          </p:cNvSpPr>
          <p:nvPr>
            <p:ph type="title"/>
          </p:nvPr>
        </p:nvSpPr>
        <p:spPr/>
        <p:txBody>
          <a:bodyPr/>
          <a:lstStyle/>
          <a:p>
            <a:r>
              <a:rPr lang="cs-CZ" dirty="0" smtClean="0"/>
              <a:t>Příklad – Autoopravna</a:t>
            </a:r>
            <a:endParaRPr lang="cs-CZ" dirty="0"/>
          </a:p>
        </p:txBody>
      </p:sp>
    </p:spTree>
    <p:extLst>
      <p:ext uri="{BB962C8B-B14F-4D97-AF65-F5344CB8AC3E}">
        <p14:creationId xmlns:p14="http://schemas.microsoft.com/office/powerpoint/2010/main" val="79553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Atribut</a:t>
            </a:r>
          </a:p>
          <a:p>
            <a:pPr marL="109728" lvl="0" indent="0">
              <a:buClr>
                <a:srgbClr val="94C600"/>
              </a:buClr>
              <a:buNone/>
            </a:pPr>
            <a:r>
              <a:rPr lang="cs-CZ" sz="1700" i="1" dirty="0" smtClean="0">
                <a:solidFill>
                  <a:prstClr val="black"/>
                </a:solidFill>
              </a:rPr>
              <a:t>-Údaj </a:t>
            </a:r>
            <a:r>
              <a:rPr lang="cs-CZ" sz="1700" i="1" dirty="0">
                <a:solidFill>
                  <a:prstClr val="black"/>
                </a:solidFill>
              </a:rPr>
              <a:t>o objektu, který nás zajímá z hlediska </a:t>
            </a:r>
            <a:r>
              <a:rPr lang="cs-CZ" sz="1700" i="1" dirty="0" smtClean="0">
                <a:solidFill>
                  <a:prstClr val="black"/>
                </a:solidFill>
              </a:rPr>
              <a:t>evidence. </a:t>
            </a:r>
          </a:p>
          <a:p>
            <a:pPr marL="109728" lvl="0" indent="0">
              <a:buClr>
                <a:srgbClr val="94C600"/>
              </a:buClr>
              <a:buNone/>
            </a:pPr>
            <a:r>
              <a:rPr lang="cs-CZ" sz="1700" i="1" dirty="0">
                <a:solidFill>
                  <a:prstClr val="black"/>
                </a:solidFill>
              </a:rPr>
              <a:t>-</a:t>
            </a:r>
            <a:r>
              <a:rPr lang="cs-CZ" sz="1700" i="1" dirty="0" smtClean="0">
                <a:solidFill>
                  <a:prstClr val="black"/>
                </a:solidFill>
              </a:rPr>
              <a:t>Charakteristika </a:t>
            </a:r>
            <a:r>
              <a:rPr lang="cs-CZ" sz="1700" i="1" dirty="0">
                <a:solidFill>
                  <a:prstClr val="black"/>
                </a:solidFill>
              </a:rPr>
              <a:t>vlastnost entity, údaj o </a:t>
            </a:r>
            <a:r>
              <a:rPr lang="cs-CZ" sz="1700" i="1" dirty="0" smtClean="0">
                <a:solidFill>
                  <a:prstClr val="black"/>
                </a:solidFill>
              </a:rPr>
              <a:t>objektu.</a:t>
            </a:r>
            <a:endParaRPr lang="cs-CZ" sz="2300" dirty="0">
              <a:solidFill>
                <a:prstClr val="black"/>
              </a:solidFill>
            </a:endParaRPr>
          </a:p>
          <a:p>
            <a:r>
              <a:rPr lang="cs-CZ" dirty="0" smtClean="0"/>
              <a:t>Doména (obor hodnot) atributu</a:t>
            </a:r>
          </a:p>
          <a:p>
            <a:pPr marL="109728" lvl="0" indent="0">
              <a:buClr>
                <a:srgbClr val="94C600"/>
              </a:buClr>
              <a:buNone/>
            </a:pPr>
            <a:r>
              <a:rPr lang="cs-CZ" sz="1700" i="1" dirty="0" smtClean="0">
                <a:solidFill>
                  <a:prstClr val="black"/>
                </a:solidFill>
              </a:rPr>
              <a:t>-Atribut </a:t>
            </a:r>
            <a:r>
              <a:rPr lang="cs-CZ" sz="1700" i="1" dirty="0">
                <a:solidFill>
                  <a:prstClr val="black"/>
                </a:solidFill>
              </a:rPr>
              <a:t>přiřadí každé entitě z množiny entit hodnotu z nějaké neprázdné množiny hodnot, nazvané doména atributu (obor hodnot atributu). </a:t>
            </a:r>
            <a:endParaRPr lang="cs-CZ" sz="1700" i="1" dirty="0" smtClean="0">
              <a:solidFill>
                <a:prstClr val="black"/>
              </a:solidFill>
            </a:endParaRPr>
          </a:p>
          <a:p>
            <a:pPr marL="109728" lvl="0" indent="0">
              <a:buClr>
                <a:srgbClr val="94C600"/>
              </a:buClr>
              <a:buNone/>
            </a:pPr>
            <a:r>
              <a:rPr lang="cs-CZ" sz="1700" i="1" dirty="0">
                <a:solidFill>
                  <a:prstClr val="black"/>
                </a:solidFill>
              </a:rPr>
              <a:t>-</a:t>
            </a:r>
            <a:r>
              <a:rPr lang="cs-CZ" sz="1700" i="1" dirty="0" smtClean="0">
                <a:solidFill>
                  <a:prstClr val="black"/>
                </a:solidFill>
              </a:rPr>
              <a:t>Atribut </a:t>
            </a:r>
            <a:r>
              <a:rPr lang="cs-CZ" sz="1700" i="1" dirty="0">
                <a:solidFill>
                  <a:prstClr val="black"/>
                </a:solidFill>
              </a:rPr>
              <a:t>je tedy zobrazení množiny entit do domény atributu. Je zadán svým názvem (identifikátorem) a datovým typem</a:t>
            </a:r>
            <a:r>
              <a:rPr lang="cs-CZ" sz="1700" i="1" dirty="0" smtClean="0">
                <a:solidFill>
                  <a:prstClr val="black"/>
                </a:solidFill>
              </a:rPr>
              <a:t>.</a:t>
            </a:r>
            <a:endParaRPr lang="cs-CZ" sz="2300" dirty="0">
              <a:solidFill>
                <a:prstClr val="black"/>
              </a:solidFill>
            </a:endParaRPr>
          </a:p>
          <a:p>
            <a:r>
              <a:rPr lang="cs-CZ" dirty="0" smtClean="0"/>
              <a:t>Primární klíč</a:t>
            </a:r>
          </a:p>
          <a:p>
            <a:pPr marL="109728" lvl="0" indent="0">
              <a:buClr>
                <a:srgbClr val="94C600"/>
              </a:buClr>
              <a:buNone/>
            </a:pPr>
            <a:r>
              <a:rPr lang="cs-CZ" sz="1700" i="1" dirty="0">
                <a:solidFill>
                  <a:prstClr val="black"/>
                </a:solidFill>
              </a:rPr>
              <a:t>Jeden atribut nebo množinu atributů, které jednoznačně určují entitu v množině entit, nazveme klíčovým atributem.</a:t>
            </a:r>
            <a:endParaRPr lang="cs-CZ" sz="2300" dirty="0">
              <a:solidFill>
                <a:prstClr val="black"/>
              </a:solidFill>
            </a:endParaRPr>
          </a:p>
          <a:p>
            <a:endParaRPr lang="cs-CZ" dirty="0" smtClean="0"/>
          </a:p>
        </p:txBody>
      </p:sp>
      <p:sp>
        <p:nvSpPr>
          <p:cNvPr id="3" name="Nadpis 2"/>
          <p:cNvSpPr>
            <a:spLocks noGrp="1"/>
          </p:cNvSpPr>
          <p:nvPr>
            <p:ph type="title"/>
          </p:nvPr>
        </p:nvSpPr>
        <p:spPr/>
        <p:txBody>
          <a:bodyPr/>
          <a:lstStyle/>
          <a:p>
            <a:r>
              <a:rPr lang="cs-CZ" dirty="0" smtClean="0"/>
              <a:t>Opakování</a:t>
            </a:r>
            <a:endParaRPr lang="cs-CZ" dirty="0"/>
          </a:p>
        </p:txBody>
      </p:sp>
    </p:spTree>
    <p:extLst>
      <p:ext uri="{BB962C8B-B14F-4D97-AF65-F5344CB8AC3E}">
        <p14:creationId xmlns:p14="http://schemas.microsoft.com/office/powerpoint/2010/main" val="156035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Co zaznamenává ?</a:t>
            </a:r>
          </a:p>
          <a:p>
            <a:pPr marL="109728" indent="0">
              <a:buNone/>
            </a:pPr>
            <a:r>
              <a:rPr lang="cs-CZ" sz="1700" i="1" dirty="0" smtClean="0">
                <a:solidFill>
                  <a:prstClr val="black"/>
                </a:solidFill>
              </a:rPr>
              <a:t>-Obyčejná </a:t>
            </a:r>
            <a:r>
              <a:rPr lang="cs-CZ" sz="1700" i="1" dirty="0">
                <a:solidFill>
                  <a:prstClr val="black"/>
                </a:solidFill>
              </a:rPr>
              <a:t>entita popisuje některý objekt</a:t>
            </a:r>
          </a:p>
          <a:p>
            <a:pPr marL="109728" indent="0">
              <a:buNone/>
            </a:pPr>
            <a:r>
              <a:rPr lang="cs-CZ" sz="1700" i="1" dirty="0" smtClean="0">
                <a:solidFill>
                  <a:prstClr val="black"/>
                </a:solidFill>
              </a:rPr>
              <a:t>-Vztahová </a:t>
            </a:r>
            <a:r>
              <a:rPr lang="cs-CZ" sz="1700" i="1" dirty="0">
                <a:solidFill>
                  <a:prstClr val="black"/>
                </a:solidFill>
              </a:rPr>
              <a:t>entita popisuje vztah mezi </a:t>
            </a:r>
            <a:r>
              <a:rPr lang="cs-CZ" sz="1700" i="1" dirty="0" smtClean="0">
                <a:solidFill>
                  <a:prstClr val="black"/>
                </a:solidFill>
              </a:rPr>
              <a:t>entitami</a:t>
            </a:r>
            <a:endParaRPr lang="cs-CZ" sz="1700" i="1" dirty="0">
              <a:solidFill>
                <a:prstClr val="black"/>
              </a:solidFill>
            </a:endParaRPr>
          </a:p>
          <a:p>
            <a:r>
              <a:rPr lang="cs-CZ" dirty="0" smtClean="0"/>
              <a:t>Jaké jsou její atributy</a:t>
            </a:r>
          </a:p>
          <a:p>
            <a:pPr marL="109728" lvl="0" indent="0">
              <a:buClr>
                <a:srgbClr val="94C600"/>
              </a:buClr>
              <a:buNone/>
            </a:pPr>
            <a:r>
              <a:rPr lang="cs-CZ" sz="1700" i="1" dirty="0" smtClean="0">
                <a:solidFill>
                  <a:prstClr val="black"/>
                </a:solidFill>
              </a:rPr>
              <a:t>-Její </a:t>
            </a:r>
            <a:r>
              <a:rPr lang="cs-CZ" sz="1700" i="1" dirty="0">
                <a:solidFill>
                  <a:prstClr val="black"/>
                </a:solidFill>
              </a:rPr>
              <a:t>atributy jsou typy entit, mezi kterými popisuje vztah</a:t>
            </a:r>
          </a:p>
          <a:p>
            <a:pPr marL="109728" lvl="0" indent="0">
              <a:buClr>
                <a:srgbClr val="94C600"/>
              </a:buClr>
              <a:buNone/>
            </a:pPr>
            <a:r>
              <a:rPr lang="cs-CZ" sz="1700" i="1" dirty="0">
                <a:solidFill>
                  <a:prstClr val="black"/>
                </a:solidFill>
              </a:rPr>
              <a:t>Instance vztahu jsou pak konkrétní dvojice či n-</a:t>
            </a:r>
            <a:r>
              <a:rPr lang="cs-CZ" sz="1700" i="1" dirty="0" err="1">
                <a:solidFill>
                  <a:prstClr val="black"/>
                </a:solidFill>
              </a:rPr>
              <a:t>tice</a:t>
            </a:r>
            <a:r>
              <a:rPr lang="cs-CZ" sz="1700" i="1" dirty="0">
                <a:solidFill>
                  <a:prstClr val="black"/>
                </a:solidFill>
              </a:rPr>
              <a:t> entit vstupujících do vztahu</a:t>
            </a:r>
          </a:p>
        </p:txBody>
      </p:sp>
      <p:sp>
        <p:nvSpPr>
          <p:cNvPr id="3" name="Nadpis 2"/>
          <p:cNvSpPr>
            <a:spLocks noGrp="1"/>
          </p:cNvSpPr>
          <p:nvPr>
            <p:ph type="title"/>
          </p:nvPr>
        </p:nvSpPr>
        <p:spPr/>
        <p:txBody>
          <a:bodyPr/>
          <a:lstStyle/>
          <a:p>
            <a:r>
              <a:rPr lang="cs-CZ" dirty="0" smtClean="0"/>
              <a:t>Vztahová entita</a:t>
            </a:r>
            <a:endParaRPr lang="cs-CZ" dirty="0"/>
          </a:p>
        </p:txBody>
      </p:sp>
    </p:spTree>
    <p:extLst>
      <p:ext uri="{BB962C8B-B14F-4D97-AF65-F5344CB8AC3E}">
        <p14:creationId xmlns:p14="http://schemas.microsoft.com/office/powerpoint/2010/main" val="219072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Příklad 1</a:t>
            </a:r>
          </a:p>
          <a:p>
            <a:pPr lvl="1"/>
            <a:r>
              <a:rPr lang="cs-CZ" dirty="0" smtClean="0"/>
              <a:t>Typ vztahové entity – UČÍ (UČITEL, PŘEDMĚT)</a:t>
            </a:r>
          </a:p>
          <a:p>
            <a:pPr lvl="1"/>
            <a:r>
              <a:rPr lang="cs-CZ" dirty="0" smtClean="0"/>
              <a:t>Instance vztahu – (Radoslav </a:t>
            </a:r>
            <a:r>
              <a:rPr lang="cs-CZ" dirty="0" err="1" smtClean="0"/>
              <a:t>Fasuga</a:t>
            </a:r>
            <a:r>
              <a:rPr lang="cs-CZ" dirty="0" smtClean="0"/>
              <a:t>, UDBS)</a:t>
            </a:r>
            <a:endParaRPr lang="cs-CZ" dirty="0"/>
          </a:p>
          <a:p>
            <a:r>
              <a:rPr lang="cs-CZ" dirty="0"/>
              <a:t>Příklad </a:t>
            </a:r>
            <a:r>
              <a:rPr lang="cs-CZ" dirty="0" smtClean="0"/>
              <a:t>2</a:t>
            </a:r>
          </a:p>
          <a:p>
            <a:pPr lvl="1"/>
            <a:r>
              <a:rPr lang="cs-CZ" dirty="0" smtClean="0"/>
              <a:t>Entity: MUŽI, ŽENY</a:t>
            </a:r>
          </a:p>
          <a:p>
            <a:pPr lvl="1"/>
            <a:r>
              <a:rPr lang="cs-CZ" dirty="0" smtClean="0"/>
              <a:t>Vztah – MANŽELSTVÍ (MUŽI, ŽENY)</a:t>
            </a:r>
          </a:p>
          <a:p>
            <a:pPr lvl="1"/>
            <a:r>
              <a:rPr lang="cs-CZ" dirty="0" smtClean="0"/>
              <a:t>Další atributy vztahy – datum svatby, …</a:t>
            </a:r>
            <a:endParaRPr lang="cs-CZ" dirty="0"/>
          </a:p>
          <a:p>
            <a:endParaRPr lang="cs-CZ" dirty="0" smtClean="0"/>
          </a:p>
          <a:p>
            <a:endParaRPr lang="cs-CZ" dirty="0"/>
          </a:p>
        </p:txBody>
      </p:sp>
      <p:sp>
        <p:nvSpPr>
          <p:cNvPr id="3" name="Nadpis 2"/>
          <p:cNvSpPr>
            <a:spLocks noGrp="1"/>
          </p:cNvSpPr>
          <p:nvPr>
            <p:ph type="title"/>
          </p:nvPr>
        </p:nvSpPr>
        <p:spPr/>
        <p:txBody>
          <a:bodyPr/>
          <a:lstStyle/>
          <a:p>
            <a:r>
              <a:rPr lang="cs-CZ" dirty="0"/>
              <a:t>Vztahová entita</a:t>
            </a:r>
          </a:p>
        </p:txBody>
      </p:sp>
    </p:spTree>
    <p:extLst>
      <p:ext uri="{BB962C8B-B14F-4D97-AF65-F5344CB8AC3E}">
        <p14:creationId xmlns:p14="http://schemas.microsoft.com/office/powerpoint/2010/main" val="178868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Jaký je rozdíl mezi vazbou bez informace a vazbou s informací ?</a:t>
            </a:r>
          </a:p>
          <a:p>
            <a:pPr marL="109728" lvl="0" indent="0">
              <a:buClr>
                <a:srgbClr val="94C600"/>
              </a:buClr>
              <a:buNone/>
            </a:pPr>
            <a:r>
              <a:rPr lang="cs-CZ" sz="1700" i="1" dirty="0">
                <a:solidFill>
                  <a:prstClr val="black"/>
                </a:solidFill>
              </a:rPr>
              <a:t>-Vazba bez </a:t>
            </a:r>
            <a:r>
              <a:rPr lang="cs-CZ" sz="1700" i="1" dirty="0" smtClean="0">
                <a:solidFill>
                  <a:prstClr val="black"/>
                </a:solidFill>
              </a:rPr>
              <a:t>informace obsahuje </a:t>
            </a:r>
            <a:r>
              <a:rPr lang="cs-CZ" sz="1700" i="1" dirty="0">
                <a:solidFill>
                  <a:prstClr val="black"/>
                </a:solidFill>
              </a:rPr>
              <a:t>jako atributy pouze typy entit vstupující do </a:t>
            </a:r>
            <a:r>
              <a:rPr lang="cs-CZ" sz="1700" i="1" dirty="0" smtClean="0">
                <a:solidFill>
                  <a:prstClr val="black"/>
                </a:solidFill>
              </a:rPr>
              <a:t>vztahu</a:t>
            </a:r>
          </a:p>
          <a:p>
            <a:pPr marL="109728" lvl="0" indent="0">
              <a:buClr>
                <a:srgbClr val="94C600"/>
              </a:buClr>
              <a:buNone/>
            </a:pPr>
            <a:r>
              <a:rPr lang="cs-CZ" sz="1700" i="1" dirty="0">
                <a:solidFill>
                  <a:prstClr val="black"/>
                </a:solidFill>
              </a:rPr>
              <a:t>-Vazba s </a:t>
            </a:r>
            <a:r>
              <a:rPr lang="cs-CZ" sz="1700" i="1" dirty="0" smtClean="0">
                <a:solidFill>
                  <a:prstClr val="black"/>
                </a:solidFill>
              </a:rPr>
              <a:t>informací obsahuje </a:t>
            </a:r>
            <a:r>
              <a:rPr lang="cs-CZ" sz="1700" i="1" dirty="0">
                <a:solidFill>
                  <a:prstClr val="black"/>
                </a:solidFill>
              </a:rPr>
              <a:t>další atributy zaznamenávající vlastnosti </a:t>
            </a:r>
            <a:r>
              <a:rPr lang="cs-CZ" sz="1700" i="1" dirty="0" smtClean="0">
                <a:solidFill>
                  <a:prstClr val="black"/>
                </a:solidFill>
              </a:rPr>
              <a:t>vazby.</a:t>
            </a:r>
            <a:endParaRPr lang="cs-CZ" sz="1700" i="1" dirty="0">
              <a:solidFill>
                <a:prstClr val="black"/>
              </a:solidFill>
            </a:endParaRPr>
          </a:p>
          <a:p>
            <a:pPr marL="109728" indent="0">
              <a:buNone/>
            </a:pPr>
            <a:endParaRPr lang="cs-CZ" dirty="0" smtClean="0"/>
          </a:p>
          <a:p>
            <a:endParaRPr lang="cs-CZ" dirty="0"/>
          </a:p>
        </p:txBody>
      </p:sp>
      <p:sp>
        <p:nvSpPr>
          <p:cNvPr id="3" name="Nadpis 2"/>
          <p:cNvSpPr>
            <a:spLocks noGrp="1"/>
          </p:cNvSpPr>
          <p:nvPr>
            <p:ph type="title"/>
          </p:nvPr>
        </p:nvSpPr>
        <p:spPr/>
        <p:txBody>
          <a:bodyPr/>
          <a:lstStyle/>
          <a:p>
            <a:r>
              <a:rPr lang="cs-CZ" dirty="0"/>
              <a:t>Vztahová entita</a:t>
            </a:r>
          </a:p>
        </p:txBody>
      </p:sp>
    </p:spTree>
    <p:extLst>
      <p:ext uri="{BB962C8B-B14F-4D97-AF65-F5344CB8AC3E}">
        <p14:creationId xmlns:p14="http://schemas.microsoft.com/office/powerpoint/2010/main" val="268101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Příklad 1</a:t>
            </a:r>
          </a:p>
          <a:p>
            <a:pPr lvl="1"/>
            <a:r>
              <a:rPr lang="cs-CZ" dirty="0" smtClean="0"/>
              <a:t>Typ vztahové entity – UČÍ (UČITEL, PŘEDMĚT)</a:t>
            </a:r>
          </a:p>
          <a:p>
            <a:pPr lvl="1"/>
            <a:r>
              <a:rPr lang="cs-CZ" dirty="0" smtClean="0"/>
              <a:t>Instance vztahu – (Radoslav </a:t>
            </a:r>
            <a:r>
              <a:rPr lang="cs-CZ" dirty="0" err="1" smtClean="0"/>
              <a:t>Fasuga</a:t>
            </a:r>
            <a:r>
              <a:rPr lang="cs-CZ" dirty="0" smtClean="0"/>
              <a:t>, UDBS)</a:t>
            </a:r>
            <a:endParaRPr lang="cs-CZ" dirty="0"/>
          </a:p>
          <a:p>
            <a:r>
              <a:rPr lang="cs-CZ" dirty="0"/>
              <a:t>Příklad </a:t>
            </a:r>
            <a:r>
              <a:rPr lang="cs-CZ" dirty="0" smtClean="0"/>
              <a:t>2</a:t>
            </a:r>
          </a:p>
          <a:p>
            <a:pPr lvl="1"/>
            <a:r>
              <a:rPr lang="cs-CZ" dirty="0" smtClean="0"/>
              <a:t>Entity: MUŽI, ŽENY</a:t>
            </a:r>
          </a:p>
          <a:p>
            <a:pPr lvl="1"/>
            <a:r>
              <a:rPr lang="cs-CZ" dirty="0" smtClean="0"/>
              <a:t>Vztah – MANŽELSTVÍ (MUŽI, ŽENY)</a:t>
            </a:r>
          </a:p>
          <a:p>
            <a:pPr lvl="1"/>
            <a:r>
              <a:rPr lang="cs-CZ" dirty="0" smtClean="0"/>
              <a:t>Další atributy vztahy – datum svatby, …</a:t>
            </a:r>
            <a:endParaRPr lang="cs-CZ" dirty="0"/>
          </a:p>
          <a:p>
            <a:endParaRPr lang="cs-CZ" dirty="0" smtClean="0"/>
          </a:p>
          <a:p>
            <a:endParaRPr lang="cs-CZ" dirty="0"/>
          </a:p>
        </p:txBody>
      </p:sp>
      <p:sp>
        <p:nvSpPr>
          <p:cNvPr id="3" name="Nadpis 2"/>
          <p:cNvSpPr>
            <a:spLocks noGrp="1"/>
          </p:cNvSpPr>
          <p:nvPr>
            <p:ph type="title"/>
          </p:nvPr>
        </p:nvSpPr>
        <p:spPr/>
        <p:txBody>
          <a:bodyPr/>
          <a:lstStyle/>
          <a:p>
            <a:r>
              <a:rPr lang="cs-CZ" dirty="0"/>
              <a:t>Vztahová entita</a:t>
            </a:r>
          </a:p>
        </p:txBody>
      </p:sp>
    </p:spTree>
    <p:extLst>
      <p:ext uri="{BB962C8B-B14F-4D97-AF65-F5344CB8AC3E}">
        <p14:creationId xmlns:p14="http://schemas.microsoft.com/office/powerpoint/2010/main" val="3472300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Co je ER diagram ?</a:t>
            </a:r>
          </a:p>
          <a:p>
            <a:pPr marL="109728" lvl="0" indent="0">
              <a:buClr>
                <a:srgbClr val="94C600"/>
              </a:buClr>
              <a:buNone/>
            </a:pPr>
            <a:r>
              <a:rPr lang="pl-PL" sz="1700" i="1" dirty="0">
                <a:solidFill>
                  <a:prstClr val="black"/>
                </a:solidFill>
              </a:rPr>
              <a:t>Graficky znázorňuje objekty a jejich </a:t>
            </a:r>
            <a:r>
              <a:rPr lang="pl-PL" sz="1700" i="1" dirty="0" smtClean="0">
                <a:solidFill>
                  <a:prstClr val="black"/>
                </a:solidFill>
              </a:rPr>
              <a:t>vztahy.</a:t>
            </a:r>
            <a:endParaRPr lang="pl-PL" sz="1700" i="1" dirty="0">
              <a:solidFill>
                <a:prstClr val="black"/>
              </a:solidFill>
            </a:endParaRPr>
          </a:p>
          <a:p>
            <a:r>
              <a:rPr lang="cs-CZ" dirty="0" smtClean="0"/>
              <a:t>Co reprezentuje obdélník ?</a:t>
            </a:r>
          </a:p>
          <a:p>
            <a:pPr marL="109728" lvl="0" indent="0">
              <a:buClr>
                <a:srgbClr val="94C600"/>
              </a:buClr>
              <a:buNone/>
            </a:pPr>
            <a:r>
              <a:rPr lang="cs-CZ" sz="1700" i="1" dirty="0">
                <a:solidFill>
                  <a:prstClr val="black"/>
                </a:solidFill>
              </a:rPr>
              <a:t>Obdélník označuje entitní </a:t>
            </a:r>
            <a:r>
              <a:rPr lang="cs-CZ" sz="1700" i="1" dirty="0" smtClean="0">
                <a:solidFill>
                  <a:prstClr val="black"/>
                </a:solidFill>
              </a:rPr>
              <a:t>typ.</a:t>
            </a:r>
            <a:endParaRPr lang="cs-CZ" sz="1700" i="1" dirty="0">
              <a:solidFill>
                <a:prstClr val="black"/>
              </a:solidFill>
            </a:endParaRPr>
          </a:p>
          <a:p>
            <a:r>
              <a:rPr lang="cs-CZ" dirty="0" smtClean="0"/>
              <a:t>Co </a:t>
            </a:r>
            <a:r>
              <a:rPr lang="cs-CZ" dirty="0"/>
              <a:t>reprezentuje </a:t>
            </a:r>
            <a:r>
              <a:rPr lang="cs-CZ" dirty="0" smtClean="0"/>
              <a:t>Kosočtverec ?</a:t>
            </a:r>
          </a:p>
          <a:p>
            <a:pPr marL="109728" lvl="0" indent="0">
              <a:buClr>
                <a:srgbClr val="94C600"/>
              </a:buClr>
              <a:buNone/>
            </a:pPr>
            <a:r>
              <a:rPr lang="cs-CZ" sz="1700" i="1" dirty="0">
                <a:solidFill>
                  <a:prstClr val="black"/>
                </a:solidFill>
              </a:rPr>
              <a:t>Kosočtverec reprezentuje vztah mezi entitními typy</a:t>
            </a:r>
          </a:p>
          <a:p>
            <a:pPr marL="109728" lvl="0" indent="0">
              <a:buClr>
                <a:srgbClr val="94C600"/>
              </a:buClr>
              <a:buNone/>
            </a:pPr>
            <a:endParaRPr lang="cs-CZ" sz="1700" i="1" dirty="0">
              <a:solidFill>
                <a:prstClr val="black"/>
              </a:solidFill>
            </a:endParaRPr>
          </a:p>
        </p:txBody>
      </p:sp>
      <p:sp>
        <p:nvSpPr>
          <p:cNvPr id="3" name="Nadpis 2"/>
          <p:cNvSpPr>
            <a:spLocks noGrp="1"/>
          </p:cNvSpPr>
          <p:nvPr>
            <p:ph type="title"/>
          </p:nvPr>
        </p:nvSpPr>
        <p:spPr/>
        <p:txBody>
          <a:bodyPr/>
          <a:lstStyle/>
          <a:p>
            <a:r>
              <a:rPr lang="cs-CZ" dirty="0" smtClean="0"/>
              <a:t>ER Diagram</a:t>
            </a:r>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221088"/>
            <a:ext cx="38290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753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Jak se určuje kardinalita vztahu</a:t>
            </a:r>
          </a:p>
          <a:p>
            <a:pPr lvl="1"/>
            <a:r>
              <a:rPr lang="cs-CZ" dirty="0" smtClean="0"/>
              <a:t>Určuje se dvěma větami </a:t>
            </a:r>
          </a:p>
          <a:p>
            <a:pPr marL="393192" lvl="1" indent="0">
              <a:buNone/>
            </a:pPr>
            <a:r>
              <a:rPr lang="cs-CZ" sz="2000" dirty="0" smtClean="0"/>
              <a:t>Př. „Jeden učitel učí jeden nebo více předmětů“ (1:N)</a:t>
            </a:r>
          </a:p>
          <a:p>
            <a:pPr marL="393192" lvl="1" indent="0">
              <a:buNone/>
            </a:pPr>
            <a:r>
              <a:rPr lang="cs-CZ" sz="2000" dirty="0" smtClean="0"/>
              <a:t>„Jeden předmět může mít jednoho nebo více učitelů“ (1:M)</a:t>
            </a:r>
          </a:p>
          <a:p>
            <a:pPr marL="393192" lvl="1" indent="0">
              <a:buNone/>
            </a:pPr>
            <a:endParaRPr lang="cs-CZ" sz="2000" dirty="0"/>
          </a:p>
          <a:p>
            <a:pPr lvl="1"/>
            <a:endParaRPr lang="cs-CZ" dirty="0" smtClean="0"/>
          </a:p>
          <a:p>
            <a:pPr lvl="1"/>
            <a:endParaRPr lang="cs-CZ" dirty="0"/>
          </a:p>
        </p:txBody>
      </p:sp>
      <p:sp>
        <p:nvSpPr>
          <p:cNvPr id="3" name="Nadpis 2"/>
          <p:cNvSpPr>
            <a:spLocks noGrp="1"/>
          </p:cNvSpPr>
          <p:nvPr>
            <p:ph type="title"/>
          </p:nvPr>
        </p:nvSpPr>
        <p:spPr/>
        <p:txBody>
          <a:bodyPr/>
          <a:lstStyle/>
          <a:p>
            <a:r>
              <a:rPr lang="cs-CZ" dirty="0" smtClean="0"/>
              <a:t>ER Diagram</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122106"/>
            <a:ext cx="38004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607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Effect transition="in" filter="fade">
                                      <p:cBhvr>
                                        <p:cTn id="23"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566</TotalTime>
  <Words>1456</Words>
  <Application>Microsoft Office PowerPoint</Application>
  <PresentationFormat>Předvádění na obrazovce (4:3)</PresentationFormat>
  <Paragraphs>210</Paragraphs>
  <Slides>23</Slides>
  <Notes>10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Shluk</vt:lpstr>
      <vt:lpstr>Úvod do databázových systémů</vt:lpstr>
      <vt:lpstr>Opakování</vt:lpstr>
      <vt:lpstr>Opakování</vt:lpstr>
      <vt:lpstr>Vztahová entita</vt:lpstr>
      <vt:lpstr>Vztahová entita</vt:lpstr>
      <vt:lpstr>Vztahová entita</vt:lpstr>
      <vt:lpstr>Vztahová entita</vt:lpstr>
      <vt:lpstr>ER Diagram</vt:lpstr>
      <vt:lpstr>ER Diagram</vt:lpstr>
      <vt:lpstr>ER Diagram</vt:lpstr>
      <vt:lpstr>Příklad 1 – Evidence studentů ZŠ</vt:lpstr>
      <vt:lpstr>Příklad 1 – Evidence studentů ZŠ</vt:lpstr>
      <vt:lpstr>Příklad 1 – Evidence studentů ZŠ</vt:lpstr>
      <vt:lpstr>Příklad 1 – Evidence studentů ZŠ</vt:lpstr>
      <vt:lpstr>Příklad 1 – Evidence studentů ZŠ</vt:lpstr>
      <vt:lpstr>Příklad 1 – Evidence studentů ZŠ</vt:lpstr>
      <vt:lpstr>Příklad 1 – Evidence studentů ZŠ</vt:lpstr>
      <vt:lpstr>Příklad 1 – Cizí klíče</vt:lpstr>
      <vt:lpstr>Datový slovník</vt:lpstr>
      <vt:lpstr>Datový slovník</vt:lpstr>
      <vt:lpstr>Příklad - SKP katalog firem</vt:lpstr>
      <vt:lpstr>Příklad – Hod oštěpem</vt:lpstr>
      <vt:lpstr>Příklad – Autoopravna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databázových systémů</dc:title>
  <dc:creator>Pavlos</dc:creator>
  <cp:lastModifiedBy>Pavlos</cp:lastModifiedBy>
  <cp:revision>57</cp:revision>
  <dcterms:created xsi:type="dcterms:W3CDTF">2011-09-12T20:08:16Z</dcterms:created>
  <dcterms:modified xsi:type="dcterms:W3CDTF">2011-10-03T20:36:18Z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