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304" r:id="rId3"/>
    <p:sldId id="293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3" r:id="rId13"/>
    <p:sldId id="302" r:id="rId14"/>
    <p:sldId id="305" r:id="rId15"/>
    <p:sldId id="306" r:id="rId16"/>
    <p:sldId id="307" r:id="rId17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69" autoAdjust="0"/>
  </p:normalViewPr>
  <p:slideViewPr>
    <p:cSldViewPr>
      <p:cViewPr>
        <p:scale>
          <a:sx n="100" d="100"/>
          <a:sy n="100" d="100"/>
        </p:scale>
        <p:origin x="-13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403" y="0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D8DFF2C-DCE2-420D-ABD8-18C071E61DDB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9452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403" y="9499452"/>
            <a:ext cx="2980055" cy="50006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7DDF7C-C354-4BC5-AFAC-C426E630AA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7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Všechny uzávěry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A+ = A B C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B+ = 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 = C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D+ =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AB+= A B C D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cs-CZ" baseline="0" dirty="0" smtClean="0"/>
              <a:t>F‘ = {B→CD, C→D, A→B}</a:t>
            </a:r>
          </a:p>
          <a:p>
            <a:endParaRPr lang="cs-CZ" baseline="0" dirty="0" smtClean="0"/>
          </a:p>
          <a:p>
            <a:r>
              <a:rPr lang="cs-CZ" baseline="0" dirty="0" smtClean="0"/>
              <a:t>3) B+= B C D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41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Pokrytí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množiny funkčních závislostí F je taková množina G funkčních závislostí, pro niž platí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G+ = F+. </a:t>
            </a:r>
            <a:r>
              <a:rPr lang="cs-CZ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Neredundandní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pokrytí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takové pokrytí, které neobsahuje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redundandní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závislosti.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41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1) </a:t>
            </a:r>
          </a:p>
          <a:p>
            <a:r>
              <a:rPr lang="cs-CZ" dirty="0" smtClean="0"/>
              <a:t>A+ = A B C 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B+ = B</a:t>
            </a:r>
            <a:r>
              <a:rPr lang="cs-CZ" baseline="0" dirty="0" smtClean="0"/>
              <a:t> C D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C+ = C</a:t>
            </a:r>
            <a:r>
              <a:rPr lang="cs-CZ" baseline="0" dirty="0" smtClean="0"/>
              <a:t> D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D+ = 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2)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 {     ,</a:t>
            </a:r>
            <a:r>
              <a:rPr lang="cs-CZ" sz="2000" dirty="0" smtClean="0"/>
              <a:t> B</a:t>
            </a:r>
            <a:r>
              <a:rPr lang="cs-CZ" sz="2400" dirty="0" smtClean="0"/>
              <a:t>→CD, C→D}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3) A+ = A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4) Vypustím rozložím</a:t>
            </a:r>
            <a:r>
              <a:rPr lang="cs-CZ" sz="2400" baseline="0" dirty="0" smtClean="0"/>
              <a:t> dle </a:t>
            </a:r>
            <a:r>
              <a:rPr lang="cs-CZ" sz="2400" baseline="0" dirty="0" err="1" smtClean="0"/>
              <a:t>armstrongových</a:t>
            </a:r>
            <a:r>
              <a:rPr lang="cs-CZ" sz="2400" baseline="0" dirty="0" smtClean="0"/>
              <a:t> axiomů </a:t>
            </a:r>
            <a:r>
              <a:rPr lang="cs-CZ" sz="2000" dirty="0" smtClean="0"/>
              <a:t>B</a:t>
            </a:r>
            <a:r>
              <a:rPr lang="cs-CZ" sz="2400" dirty="0" smtClean="0"/>
              <a:t>→CD na </a:t>
            </a:r>
            <a:r>
              <a:rPr lang="cs-CZ" sz="1100" dirty="0" smtClean="0"/>
              <a:t>B</a:t>
            </a:r>
            <a:r>
              <a:rPr lang="cs-CZ" sz="1200" dirty="0" smtClean="0"/>
              <a:t>→C a </a:t>
            </a:r>
            <a:r>
              <a:rPr lang="cs-CZ" sz="1100" dirty="0" smtClean="0"/>
              <a:t>B</a:t>
            </a:r>
            <a:r>
              <a:rPr lang="cs-CZ" sz="1200" dirty="0" smtClean="0"/>
              <a:t>→D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5) </a:t>
            </a:r>
            <a:r>
              <a:rPr lang="cs-CZ" dirty="0" smtClean="0"/>
              <a:t>F {A</a:t>
            </a:r>
            <a:r>
              <a:rPr lang="cs-CZ" sz="1100" dirty="0" smtClean="0"/>
              <a:t>→B, B</a:t>
            </a:r>
            <a:r>
              <a:rPr lang="cs-CZ" sz="1200" dirty="0" smtClean="0"/>
              <a:t>→C, </a:t>
            </a:r>
            <a:r>
              <a:rPr lang="cs-CZ" sz="1100" dirty="0" smtClean="0"/>
              <a:t>B</a:t>
            </a:r>
            <a:r>
              <a:rPr lang="cs-CZ" sz="1200" dirty="0" smtClean="0"/>
              <a:t>→D, C→D}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6) Vypustím závislost </a:t>
            </a:r>
            <a:r>
              <a:rPr lang="cs-CZ" sz="1100" dirty="0" smtClean="0"/>
              <a:t>B</a:t>
            </a:r>
            <a:r>
              <a:rPr lang="cs-CZ" sz="1200" dirty="0" smtClean="0"/>
              <a:t>→C a spočítám nový B+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 {A</a:t>
            </a:r>
            <a:r>
              <a:rPr lang="cs-CZ" sz="1100" dirty="0" smtClean="0"/>
              <a:t>→B, 	</a:t>
            </a:r>
            <a:r>
              <a:rPr lang="cs-CZ" sz="1200" dirty="0" smtClean="0"/>
              <a:t>, </a:t>
            </a:r>
            <a:r>
              <a:rPr lang="cs-CZ" sz="1100" dirty="0" smtClean="0"/>
              <a:t>B</a:t>
            </a:r>
            <a:r>
              <a:rPr lang="cs-CZ" sz="1200" dirty="0" smtClean="0"/>
              <a:t>→D, C→D}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B+ = B D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Uzávěr</a:t>
            </a:r>
            <a:r>
              <a:rPr lang="cs-CZ" baseline="0" dirty="0" smtClean="0"/>
              <a:t> není stejný, proto nemůžu tuto závislost vypustit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7) Vypustím závislost </a:t>
            </a:r>
            <a:r>
              <a:rPr lang="cs-CZ" sz="1100" dirty="0" smtClean="0"/>
              <a:t>B</a:t>
            </a:r>
            <a:r>
              <a:rPr lang="cs-CZ" sz="1200" dirty="0" smtClean="0"/>
              <a:t>→D a spočítám nový B+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 {A</a:t>
            </a:r>
            <a:r>
              <a:rPr lang="cs-CZ" sz="1100" dirty="0" smtClean="0"/>
              <a:t>→B, B</a:t>
            </a:r>
            <a:r>
              <a:rPr lang="cs-CZ" sz="1200" dirty="0" smtClean="0"/>
              <a:t>→C, </a:t>
            </a:r>
            <a:r>
              <a:rPr lang="cs-CZ" sz="1100" baseline="0" dirty="0" smtClean="0"/>
              <a:t>    </a:t>
            </a:r>
            <a:r>
              <a:rPr lang="cs-CZ" sz="1200" dirty="0" smtClean="0"/>
              <a:t>, C→D}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B+ = B C</a:t>
            </a:r>
            <a:r>
              <a:rPr lang="cs-CZ" baseline="0" dirty="0" smtClean="0"/>
              <a:t> D</a:t>
            </a: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Uzávěr</a:t>
            </a:r>
            <a:r>
              <a:rPr lang="cs-CZ" baseline="0" dirty="0" smtClean="0"/>
              <a:t> </a:t>
            </a:r>
            <a:r>
              <a:rPr lang="cs-CZ" b="1" baseline="0" dirty="0" smtClean="0"/>
              <a:t>je stejný</a:t>
            </a:r>
            <a:r>
              <a:rPr lang="cs-CZ" baseline="0" dirty="0" smtClean="0"/>
              <a:t>, proto </a:t>
            </a:r>
            <a:r>
              <a:rPr lang="cs-CZ" b="1" baseline="0" dirty="0" smtClean="0"/>
              <a:t>můžu</a:t>
            </a:r>
            <a:r>
              <a:rPr lang="cs-CZ" baseline="0" dirty="0" smtClean="0"/>
              <a:t> tuto závislost vypustit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Pokračuju pro </a:t>
            </a:r>
            <a:r>
              <a:rPr lang="cs-CZ" sz="1200" dirty="0" smtClean="0"/>
              <a:t>C→D …</a:t>
            </a: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8) </a:t>
            </a:r>
            <a:r>
              <a:rPr lang="cs-CZ" dirty="0" err="1" smtClean="0"/>
              <a:t>Fnered</a:t>
            </a:r>
            <a:r>
              <a:rPr lang="cs-CZ" dirty="0" smtClean="0"/>
              <a:t> {A</a:t>
            </a:r>
            <a:r>
              <a:rPr lang="cs-CZ" sz="1100" dirty="0" smtClean="0"/>
              <a:t>→B, B</a:t>
            </a:r>
            <a:r>
              <a:rPr lang="cs-CZ" sz="1200" dirty="0" smtClean="0"/>
              <a:t>→C, </a:t>
            </a:r>
            <a:r>
              <a:rPr lang="cs-CZ" sz="1100" baseline="0" dirty="0" smtClean="0"/>
              <a:t> </a:t>
            </a:r>
            <a:r>
              <a:rPr lang="cs-CZ" sz="1200" dirty="0" smtClean="0"/>
              <a:t>C→D}</a:t>
            </a:r>
            <a:endParaRPr lang="cs-CZ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42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1),2)</a:t>
            </a:r>
          </a:p>
          <a:p>
            <a:r>
              <a:rPr lang="cs-CZ" dirty="0" smtClean="0"/>
              <a:t>A+ = ABX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B+ = 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 smtClean="0"/>
              <a:t>Y</a:t>
            </a:r>
            <a:r>
              <a:rPr lang="cs-CZ" dirty="0" smtClean="0"/>
              <a:t>+ = YZABX – univ. klíč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X+ = 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Z+ = ZABX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AB+ = ABX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r>
              <a:rPr lang="cs-CZ" dirty="0" smtClean="0"/>
              <a:t>3) Minimální</a:t>
            </a:r>
            <a:r>
              <a:rPr lang="cs-CZ" baseline="0" dirty="0" smtClean="0"/>
              <a:t> pokrytí jde jen pro </a:t>
            </a:r>
            <a:r>
              <a:rPr lang="cs-CZ" sz="1200" dirty="0" smtClean="0"/>
              <a:t>AB→X</a:t>
            </a:r>
          </a:p>
          <a:p>
            <a:r>
              <a:rPr lang="cs-CZ" sz="1200" dirty="0" smtClean="0"/>
              <a:t>3.1) vynechám</a:t>
            </a:r>
            <a:r>
              <a:rPr lang="cs-CZ" sz="1200" baseline="0" dirty="0" smtClean="0"/>
              <a:t> atribut 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 =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Y→B, </a:t>
            </a:r>
            <a:r>
              <a:rPr lang="cs-CZ" sz="1200" b="1" dirty="0" smtClean="0"/>
              <a:t>B</a:t>
            </a:r>
            <a:r>
              <a:rPr lang="cs-CZ" sz="1200" b="0" dirty="0" smtClean="0"/>
              <a:t>→</a:t>
            </a:r>
            <a:r>
              <a:rPr lang="cs-CZ" sz="1200" b="1" dirty="0" smtClean="0"/>
              <a:t>X</a:t>
            </a:r>
            <a:r>
              <a:rPr lang="cs-CZ" dirty="0" smtClean="0"/>
              <a:t>}</a:t>
            </a:r>
          </a:p>
          <a:p>
            <a:r>
              <a:rPr lang="cs-CZ" sz="1200" baseline="0" dirty="0" smtClean="0"/>
              <a:t>B+ = B X – uzávěr není stejný jako původní</a:t>
            </a:r>
          </a:p>
          <a:p>
            <a:r>
              <a:rPr lang="cs-CZ" sz="1200" dirty="0" smtClean="0"/>
              <a:t>3.2) vynechám</a:t>
            </a:r>
            <a:r>
              <a:rPr lang="cs-CZ" sz="1200" baseline="0" dirty="0" smtClean="0"/>
              <a:t> atribut 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 =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Y→B, </a:t>
            </a:r>
            <a:r>
              <a:rPr lang="cs-CZ" sz="1200" b="1" dirty="0" smtClean="0"/>
              <a:t>A</a:t>
            </a:r>
            <a:r>
              <a:rPr lang="cs-CZ" sz="1200" b="0" dirty="0" smtClean="0"/>
              <a:t>→</a:t>
            </a:r>
            <a:r>
              <a:rPr lang="cs-CZ" sz="1200" b="1" dirty="0" smtClean="0"/>
              <a:t>X</a:t>
            </a:r>
            <a:r>
              <a:rPr lang="cs-CZ" dirty="0" smtClean="0"/>
              <a:t>}</a:t>
            </a:r>
          </a:p>
          <a:p>
            <a:r>
              <a:rPr lang="cs-CZ" sz="1200" baseline="0" dirty="0" smtClean="0"/>
              <a:t>A+ = A X B – uzávěr </a:t>
            </a:r>
            <a:r>
              <a:rPr lang="cs-CZ" sz="1200" b="1" baseline="0" dirty="0" smtClean="0"/>
              <a:t>je stejný</a:t>
            </a:r>
            <a:r>
              <a:rPr lang="cs-CZ" sz="1200" baseline="0" dirty="0" smtClean="0"/>
              <a:t> jako původní, atribut B můžeme vynechat.</a:t>
            </a:r>
          </a:p>
          <a:p>
            <a:endParaRPr lang="cs-CZ" sz="1200" baseline="0" dirty="0" smtClean="0"/>
          </a:p>
          <a:p>
            <a:r>
              <a:rPr lang="cs-CZ" sz="1200" baseline="0" dirty="0" smtClean="0"/>
              <a:t>4) </a:t>
            </a:r>
            <a:r>
              <a:rPr lang="cs-CZ" dirty="0" smtClean="0"/>
              <a:t>F = </a:t>
            </a:r>
            <a:r>
              <a:rPr lang="cs-CZ" dirty="0" smtClean="0"/>
              <a:t>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Y→B, </a:t>
            </a:r>
            <a:r>
              <a:rPr lang="cs-CZ" sz="1200" b="0" dirty="0" smtClean="0"/>
              <a:t>A→X</a:t>
            </a:r>
            <a:r>
              <a:rPr lang="cs-CZ" dirty="0" smtClean="0"/>
              <a:t>}</a:t>
            </a:r>
          </a:p>
          <a:p>
            <a:endParaRPr lang="cs-CZ" dirty="0" smtClean="0"/>
          </a:p>
          <a:p>
            <a:r>
              <a:rPr lang="cs-CZ" dirty="0" smtClean="0"/>
              <a:t>5) </a:t>
            </a:r>
            <a:r>
              <a:rPr lang="cs-CZ" dirty="0" err="1" smtClean="0"/>
              <a:t>Nerendundatní</a:t>
            </a:r>
            <a:r>
              <a:rPr lang="cs-CZ" baseline="0" dirty="0" smtClean="0"/>
              <a:t> pokrytí</a:t>
            </a:r>
          </a:p>
          <a:p>
            <a:endParaRPr lang="cs-CZ" dirty="0" smtClean="0"/>
          </a:p>
          <a:p>
            <a:r>
              <a:rPr lang="cs-CZ" baseline="0" dirty="0" smtClean="0"/>
              <a:t>5.1) vynechám </a:t>
            </a:r>
            <a:r>
              <a:rPr lang="cs-CZ" dirty="0" smtClean="0"/>
              <a:t>Z</a:t>
            </a:r>
            <a:r>
              <a:rPr lang="cs-CZ" sz="1200" dirty="0" smtClean="0"/>
              <a:t>→A</a:t>
            </a:r>
            <a:endParaRPr lang="cs-CZ" dirty="0" smtClean="0"/>
          </a:p>
          <a:p>
            <a:r>
              <a:rPr lang="cs-CZ" dirty="0" smtClean="0"/>
              <a:t>F = {	</a:t>
            </a:r>
            <a:r>
              <a:rPr lang="cs-CZ" sz="1400" dirty="0" smtClean="0"/>
              <a:t>, A</a:t>
            </a:r>
            <a:r>
              <a:rPr lang="cs-CZ" sz="1200" dirty="0" smtClean="0"/>
              <a:t>→B, Y→Z, Y→B, </a:t>
            </a:r>
            <a:r>
              <a:rPr lang="cs-CZ" sz="1200" b="0" dirty="0" smtClean="0"/>
              <a:t>A→X</a:t>
            </a:r>
            <a:r>
              <a:rPr lang="cs-CZ" dirty="0" smtClean="0"/>
              <a:t>}</a:t>
            </a:r>
          </a:p>
          <a:p>
            <a:r>
              <a:rPr lang="cs-CZ" dirty="0" smtClean="0"/>
              <a:t>Z+ = Z</a:t>
            </a:r>
          </a:p>
          <a:p>
            <a:r>
              <a:rPr lang="cs-CZ" dirty="0" smtClean="0"/>
              <a:t>Nový </a:t>
            </a:r>
            <a:r>
              <a:rPr lang="cs-CZ" dirty="0" err="1" smtClean="0"/>
              <a:t>úzávěr</a:t>
            </a:r>
            <a:r>
              <a:rPr lang="cs-CZ" dirty="0" smtClean="0"/>
              <a:t> není shodný s původním</a:t>
            </a:r>
          </a:p>
          <a:p>
            <a:endParaRPr lang="cs-CZ" dirty="0" smtClean="0"/>
          </a:p>
          <a:p>
            <a:r>
              <a:rPr lang="cs-CZ" baseline="0" dirty="0" smtClean="0"/>
              <a:t>5.2) vynechám </a:t>
            </a:r>
            <a:r>
              <a:rPr lang="cs-CZ" sz="1400" dirty="0" smtClean="0"/>
              <a:t>A</a:t>
            </a:r>
            <a:r>
              <a:rPr lang="cs-CZ" sz="1200" dirty="0" smtClean="0"/>
              <a:t>→B</a:t>
            </a:r>
            <a:endParaRPr lang="cs-CZ" dirty="0" smtClean="0"/>
          </a:p>
          <a:p>
            <a:r>
              <a:rPr lang="cs-CZ" dirty="0" smtClean="0"/>
              <a:t>F = {Z</a:t>
            </a:r>
            <a:r>
              <a:rPr lang="cs-CZ" sz="1400" dirty="0" smtClean="0"/>
              <a:t>→A,      </a:t>
            </a:r>
            <a:r>
              <a:rPr lang="cs-CZ" sz="1200" dirty="0" smtClean="0"/>
              <a:t>, Y→Z, Y→B, </a:t>
            </a:r>
            <a:r>
              <a:rPr lang="cs-CZ" sz="1200" b="0" dirty="0" smtClean="0"/>
              <a:t>A→X</a:t>
            </a:r>
            <a:r>
              <a:rPr lang="cs-CZ" dirty="0" smtClean="0"/>
              <a:t>}</a:t>
            </a:r>
          </a:p>
          <a:p>
            <a:r>
              <a:rPr lang="cs-CZ" dirty="0" smtClean="0"/>
              <a:t>A+ = AX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Nový </a:t>
            </a:r>
            <a:r>
              <a:rPr lang="cs-CZ" dirty="0" err="1" smtClean="0"/>
              <a:t>úzávěr</a:t>
            </a:r>
            <a:r>
              <a:rPr lang="cs-CZ" dirty="0" smtClean="0"/>
              <a:t> není shodný s původním</a:t>
            </a:r>
          </a:p>
          <a:p>
            <a:endParaRPr lang="cs-CZ" dirty="0" smtClean="0"/>
          </a:p>
          <a:p>
            <a:r>
              <a:rPr lang="cs-CZ" baseline="0" dirty="0" smtClean="0"/>
              <a:t>5.3) vynechám Y</a:t>
            </a:r>
            <a:r>
              <a:rPr lang="cs-CZ" sz="1200" dirty="0" smtClean="0"/>
              <a:t>→Z</a:t>
            </a:r>
            <a:endParaRPr lang="cs-CZ" dirty="0" smtClean="0"/>
          </a:p>
          <a:p>
            <a:r>
              <a:rPr lang="cs-CZ" dirty="0" smtClean="0"/>
              <a:t>F =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     , Y→B, </a:t>
            </a:r>
            <a:r>
              <a:rPr lang="cs-CZ" sz="1200" b="0" dirty="0" smtClean="0"/>
              <a:t>A→X</a:t>
            </a:r>
            <a:r>
              <a:rPr lang="cs-CZ" dirty="0" smtClean="0"/>
              <a:t>}</a:t>
            </a:r>
          </a:p>
          <a:p>
            <a:r>
              <a:rPr lang="cs-CZ" dirty="0" smtClean="0"/>
              <a:t>Y+ = YBX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Nový </a:t>
            </a:r>
            <a:r>
              <a:rPr lang="cs-CZ" dirty="0" err="1" smtClean="0"/>
              <a:t>úzávěr</a:t>
            </a:r>
            <a:r>
              <a:rPr lang="cs-CZ" dirty="0" smtClean="0"/>
              <a:t> není shodný s původním</a:t>
            </a:r>
          </a:p>
          <a:p>
            <a:endParaRPr lang="cs-CZ" dirty="0" smtClean="0"/>
          </a:p>
          <a:p>
            <a:r>
              <a:rPr lang="cs-CZ" baseline="0" dirty="0" smtClean="0"/>
              <a:t>5.4) vynechám </a:t>
            </a:r>
            <a:r>
              <a:rPr lang="cs-CZ" dirty="0" smtClean="0"/>
              <a:t>Y</a:t>
            </a:r>
            <a:r>
              <a:rPr lang="cs-CZ" sz="1200" dirty="0" smtClean="0"/>
              <a:t>→B</a:t>
            </a:r>
            <a:endParaRPr lang="cs-CZ" dirty="0" smtClean="0"/>
          </a:p>
          <a:p>
            <a:r>
              <a:rPr lang="cs-CZ" dirty="0" smtClean="0"/>
              <a:t>F =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    , </a:t>
            </a:r>
            <a:r>
              <a:rPr lang="cs-CZ" sz="1200" b="0" dirty="0" smtClean="0"/>
              <a:t>A→X</a:t>
            </a:r>
            <a:r>
              <a:rPr lang="cs-CZ" dirty="0" smtClean="0"/>
              <a:t>}</a:t>
            </a:r>
          </a:p>
          <a:p>
            <a:r>
              <a:rPr lang="cs-CZ" dirty="0" smtClean="0"/>
              <a:t>Y+ = YZABX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Nový </a:t>
            </a:r>
            <a:r>
              <a:rPr lang="cs-CZ" dirty="0" err="1" smtClean="0"/>
              <a:t>úzávěr</a:t>
            </a:r>
            <a:r>
              <a:rPr lang="cs-CZ" dirty="0" smtClean="0"/>
              <a:t> </a:t>
            </a:r>
            <a:r>
              <a:rPr lang="cs-CZ" b="1" dirty="0" smtClean="0"/>
              <a:t>je shodný</a:t>
            </a:r>
            <a:r>
              <a:rPr lang="cs-CZ" dirty="0" smtClean="0"/>
              <a:t> s původním, můžu vynechat funkční závislost.</a:t>
            </a:r>
          </a:p>
          <a:p>
            <a:endParaRPr lang="cs-CZ" dirty="0" smtClean="0"/>
          </a:p>
          <a:p>
            <a:r>
              <a:rPr lang="cs-CZ" baseline="0" dirty="0" smtClean="0"/>
              <a:t>5.5) vynechám </a:t>
            </a:r>
            <a:r>
              <a:rPr lang="cs-CZ" dirty="0" smtClean="0"/>
              <a:t>A</a:t>
            </a:r>
            <a:r>
              <a:rPr lang="cs-CZ" sz="1200" dirty="0" smtClean="0"/>
              <a:t>→X</a:t>
            </a:r>
            <a:endParaRPr lang="cs-CZ" dirty="0" smtClean="0"/>
          </a:p>
          <a:p>
            <a:r>
              <a:rPr lang="cs-CZ" dirty="0" smtClean="0"/>
              <a:t>F =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Y→B, </a:t>
            </a:r>
            <a:r>
              <a:rPr lang="cs-CZ" sz="1200" b="0" dirty="0" smtClean="0"/>
              <a:t>   </a:t>
            </a:r>
            <a:r>
              <a:rPr lang="cs-CZ" dirty="0" smtClean="0"/>
              <a:t>}</a:t>
            </a:r>
          </a:p>
          <a:p>
            <a:r>
              <a:rPr lang="cs-CZ" dirty="0" smtClean="0"/>
              <a:t>A+ = AB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Nový </a:t>
            </a:r>
            <a:r>
              <a:rPr lang="cs-CZ" dirty="0" err="1" smtClean="0"/>
              <a:t>úzávěr</a:t>
            </a:r>
            <a:r>
              <a:rPr lang="cs-CZ" dirty="0" smtClean="0"/>
              <a:t> není shodný s původním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6)</a:t>
            </a:r>
            <a:r>
              <a:rPr lang="cs-CZ" dirty="0" err="1" smtClean="0"/>
              <a:t>Fminnered</a:t>
            </a:r>
            <a:r>
              <a:rPr lang="cs-CZ" dirty="0" smtClean="0"/>
              <a:t> {Z</a:t>
            </a:r>
            <a:r>
              <a:rPr lang="cs-CZ" sz="1400" dirty="0" smtClean="0"/>
              <a:t>→A, A</a:t>
            </a:r>
            <a:r>
              <a:rPr lang="cs-CZ" sz="1200" dirty="0" smtClean="0"/>
              <a:t>→B, Y→Z, </a:t>
            </a:r>
            <a:r>
              <a:rPr lang="cs-CZ" sz="1200" b="0" dirty="0" smtClean="0"/>
              <a:t>A→X</a:t>
            </a:r>
            <a:r>
              <a:rPr lang="cs-CZ" sz="1200" dirty="0" smtClean="0"/>
              <a:t>}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5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1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511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Příjmení je funkčně závislé na </a:t>
            </a:r>
            <a:r>
              <a:rPr lang="cs-CZ" dirty="0" err="1" smtClean="0"/>
              <a:t>loginu</a:t>
            </a:r>
            <a:r>
              <a:rPr lang="cs-CZ" dirty="0" smtClean="0"/>
              <a:t>. 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Naopak </a:t>
            </a:r>
            <a:r>
              <a:rPr lang="cs-CZ" dirty="0" err="1" smtClean="0"/>
              <a:t>login</a:t>
            </a:r>
            <a:r>
              <a:rPr lang="cs-CZ" dirty="0" smtClean="0"/>
              <a:t> není funkčně závislý</a:t>
            </a:r>
            <a:r>
              <a:rPr lang="cs-CZ" baseline="0" dirty="0" smtClean="0"/>
              <a:t> na příjmení, protože z příjmení si můžu odvodit pouze část </a:t>
            </a:r>
            <a:r>
              <a:rPr lang="cs-CZ" baseline="0" dirty="0" err="1" smtClean="0"/>
              <a:t>loginu</a:t>
            </a:r>
            <a:r>
              <a:rPr lang="cs-CZ" baseline="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V každé tabulce minimálně primární klíč implikuje ostatní atributy</a:t>
            </a:r>
          </a:p>
          <a:p>
            <a:pPr marL="0" indent="0">
              <a:buFontTx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42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Všimneme si vztahu mezi podmnožinami X = {místnost, hodina} a Y = {předmět}. Vždy, když 2</a:t>
            </a:r>
          </a:p>
          <a:p>
            <a:r>
              <a:rPr lang="cs-CZ" dirty="0" smtClean="0"/>
              <a:t>řádky tabulky mají stejné hodnoty atributů X, mají i stejné hodnoty atributů Y. </a:t>
            </a:r>
          </a:p>
          <a:p>
            <a:r>
              <a:rPr lang="cs-CZ" dirty="0" smtClean="0"/>
              <a:t>V tabulce jsou vyznačeny stejnou barvou, X světlejším, Y tmavším odstínem. Slovně to můžeme formulovat takto:</a:t>
            </a:r>
          </a:p>
          <a:p>
            <a:endParaRPr lang="cs-CZ" dirty="0" smtClean="0"/>
          </a:p>
          <a:p>
            <a:r>
              <a:rPr lang="cs-CZ" dirty="0" smtClean="0"/>
              <a:t>V dané místnosti a v danou hodinu v týdnu se učí jediný předmět. Tedy existuje funkční závislost</a:t>
            </a:r>
          </a:p>
          <a:p>
            <a:r>
              <a:rPr lang="cs-CZ" dirty="0" smtClean="0"/>
              <a:t>M H → P. Tuto FZ známe obecně z reality.</a:t>
            </a:r>
          </a:p>
          <a:p>
            <a:endParaRPr lang="cs-CZ" dirty="0" smtClean="0"/>
          </a:p>
          <a:p>
            <a:r>
              <a:rPr lang="cs-CZ" dirty="0" smtClean="0"/>
              <a:t>V uvažované škole platí, že každý předmět přednáší jeden učitel (= zadané IO: P → U).</a:t>
            </a:r>
          </a:p>
          <a:p>
            <a:endParaRPr lang="cs-CZ" dirty="0" smtClean="0"/>
          </a:p>
          <a:p>
            <a:r>
              <a:rPr lang="cs-CZ" dirty="0" smtClean="0"/>
              <a:t>Celkem v </a:t>
            </a:r>
            <a:r>
              <a:rPr lang="cs-CZ" dirty="0" err="1" smtClean="0"/>
              <a:t>příkladě</a:t>
            </a:r>
            <a:r>
              <a:rPr lang="cs-CZ" dirty="0" smtClean="0"/>
              <a:t> můžeme určit tuto množinu funkčních závislostí F</a:t>
            </a:r>
          </a:p>
          <a:p>
            <a:r>
              <a:rPr lang="cs-CZ" dirty="0" smtClean="0"/>
              <a:t>F = { MH → P, P → U, HU → M, PS → Z, HS → M}</a:t>
            </a:r>
          </a:p>
          <a:p>
            <a:endParaRPr lang="cs-CZ" dirty="0" smtClean="0"/>
          </a:p>
          <a:p>
            <a:r>
              <a:rPr lang="cs-CZ" dirty="0" smtClean="0"/>
              <a:t>Z aktuální relace by se mohlo usuzovat na platnost funkční závislosti M → H, ovšem obecně to</a:t>
            </a:r>
          </a:p>
          <a:p>
            <a:r>
              <a:rPr lang="cs-CZ" dirty="0" smtClean="0"/>
              <a:t>zřejmě není pravda. Nelze tedy z jedné relace dokázat platnost funkčního vztahu.</a:t>
            </a:r>
          </a:p>
          <a:p>
            <a:endParaRPr lang="cs-CZ" dirty="0" smtClean="0"/>
          </a:p>
          <a:p>
            <a:r>
              <a:rPr lang="cs-CZ" dirty="0" smtClean="0"/>
              <a:t>Naopak negativní fakta mohou být zjistitelná, protože tvoří protipříklad: není pravda PU → M,</a:t>
            </a:r>
          </a:p>
          <a:p>
            <a:r>
              <a:rPr lang="cs-CZ" dirty="0" smtClean="0"/>
              <a:t>protože TZD se učí ve dvou posluchárnách v týdnu.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4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Triviální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Závislot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taková, že ze sebe sama odvodím sebe sama. Např.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→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login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Elementární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funční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závislost je taková, která má na pravé straně pouze jeden atribut třeba AB → C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41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049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Nechť F je množina funkčních závislostí pro relační schéma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nechť X → Y je funkční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závislost. Řekneme, že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logicky implikuje X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→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jestliže v každé relaci R, v níž jsou splněny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závislosti z F, je splněna i závislost X → Y. Množinu všech závislostí, které jsou logicky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implikovány množinou F, nazýváme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uzávěrem množiny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F, označujeme F+.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A+ = A 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B+ = 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C+ = CD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D+ =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BCD+ = B C D 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BC+ = B C D 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BD+ = B 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CD+ = C 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035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Nechť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({A1, A2, ...,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}, f) je relační schéma s množinou funkčních závislostí F, nechť X⊂{A1,A2,...,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}. Řekneme, že X je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klíč schématu 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jestliže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X → A1...An ⊂ F+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pro každou vlastní podmnožinu Y ⊂ X je Y → A1...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⊄ F+.</a:t>
            </a:r>
          </a:p>
          <a:p>
            <a:r>
              <a:rPr lang="cs-CZ" dirty="0" smtClean="0"/>
              <a:t>Jinými slovy</a:t>
            </a:r>
            <a:r>
              <a:rPr lang="cs-CZ" baseline="0" dirty="0" smtClean="0"/>
              <a:t> je to klíč, nebo kombinace klíčů pomocí nichž odvodím všechny ostatní.</a:t>
            </a:r>
          </a:p>
          <a:p>
            <a:endParaRPr lang="cs-CZ" baseline="0" dirty="0" smtClean="0"/>
          </a:p>
          <a:p>
            <a:r>
              <a:rPr lang="cs-CZ" baseline="0" dirty="0" smtClean="0"/>
              <a:t>Z minulého příkladu mám dva kandidáty: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BCD+ = B C D 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BC+ = B C D A</a:t>
            </a:r>
          </a:p>
          <a:p>
            <a:r>
              <a:rPr lang="cs-CZ" dirty="0" smtClean="0"/>
              <a:t>Vybere</a:t>
            </a:r>
            <a:r>
              <a:rPr lang="cs-CZ" baseline="0" dirty="0" smtClean="0"/>
              <a:t> se ten, kde je potřeba spojení nejméně atributů k odvození všech ostatních, tedy BC. Pomocí spojení B a C odvodím všechny ostatní atributy.</a:t>
            </a:r>
          </a:p>
          <a:p>
            <a:endParaRPr lang="cs-CZ" baseline="0" dirty="0" smtClean="0"/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Pokrytí, v jehož závislostech neexistují žádné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redundandní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atributy, nazýváme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minimálním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pokrytím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Význam minimálního pokrytí je v tom, že pro manipulaci s IO (např. testování jejich splnění při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aktualizaci relací) jich má být co nejméně. Minimální pokrytí odstraní z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funčkních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závislotí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atributy, které jsou redundantní pro danou funkční závislost.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DF7C-C354-4BC5-AFAC-C426E630AA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34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114384-A61E-4C91-9886-15D3F7DBACF5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A9F71E-257F-4582-88F6-9FB38F2A17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052736"/>
            <a:ext cx="7772400" cy="1828800"/>
          </a:xfrm>
        </p:spPr>
        <p:txBody>
          <a:bodyPr/>
          <a:lstStyle/>
          <a:p>
            <a:pPr algn="ctr"/>
            <a:r>
              <a:rPr lang="cs-CZ" dirty="0" smtClean="0"/>
              <a:t>Úvod do databázových systémů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Cvičení </a:t>
            </a:r>
            <a:r>
              <a:rPr lang="cs-CZ" sz="3600" dirty="0" smtClean="0"/>
              <a:t>12 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733256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Ing. Pavel Bednář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pavel.bednar.st1@vsb.cz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http://pavelbednar.aspone.cz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Zadání</a:t>
            </a:r>
          </a:p>
          <a:p>
            <a:pPr lvl="1"/>
            <a:r>
              <a:rPr lang="cs-CZ" dirty="0" smtClean="0"/>
              <a:t>R (A, B, C, D)</a:t>
            </a:r>
          </a:p>
          <a:p>
            <a:pPr lvl="1"/>
            <a:r>
              <a:rPr lang="cs-CZ" dirty="0" smtClean="0"/>
              <a:t>F {A</a:t>
            </a:r>
            <a:r>
              <a:rPr lang="cs-CZ" sz="2400" dirty="0" smtClean="0"/>
              <a:t>→B, C→D, BCD→A</a:t>
            </a:r>
            <a:r>
              <a:rPr lang="cs-CZ" dirty="0" smtClean="0"/>
              <a:t>}</a:t>
            </a:r>
          </a:p>
          <a:p>
            <a:pPr lvl="1"/>
            <a:r>
              <a:rPr lang="cs-CZ" dirty="0" smtClean="0"/>
              <a:t>F+ ? (uzávěr množiny funkčních závislostí</a:t>
            </a:r>
          </a:p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Určím uzávěry pro jednotlivé atributy (A+, B+, C+, D+)</a:t>
            </a:r>
          </a:p>
          <a:p>
            <a:pPr lvl="1"/>
            <a:r>
              <a:rPr lang="cs-CZ" dirty="0" smtClean="0"/>
              <a:t>Pokud mám složitější funkční závislost, udělám uzávěr této </a:t>
            </a:r>
            <a:r>
              <a:rPr lang="cs-CZ" dirty="0" err="1" smtClean="0"/>
              <a:t>závisloti</a:t>
            </a:r>
            <a:r>
              <a:rPr lang="cs-CZ" dirty="0" smtClean="0"/>
              <a:t> a jejich podmnožin (BCD+, BC+, BD+, CD+)</a:t>
            </a:r>
          </a:p>
          <a:p>
            <a:r>
              <a:rPr lang="cs-CZ" dirty="0" smtClean="0"/>
              <a:t>Uzávěr se určuje tak, že procházím F a určuju, které atributy, můžu určit z již odvozených atributů.</a:t>
            </a:r>
          </a:p>
          <a:p>
            <a:r>
              <a:rPr lang="cs-CZ" dirty="0" smtClean="0"/>
              <a:t>Platí že z každého atributu můžu minimálně odvodit sebe sama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Uzávěr množiny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8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 schématu</a:t>
            </a:r>
          </a:p>
          <a:p>
            <a:r>
              <a:rPr lang="cs-CZ" dirty="0" smtClean="0"/>
              <a:t>Minimální pokrytí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63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Likviduje atributy ve funkční závislosti zleva.</a:t>
            </a:r>
          </a:p>
          <a:p>
            <a:r>
              <a:rPr lang="cs-CZ" dirty="0" smtClean="0"/>
              <a:t>Přiklad:</a:t>
            </a:r>
          </a:p>
          <a:p>
            <a:pPr lvl="1"/>
            <a:r>
              <a:rPr lang="cs-CZ" dirty="0" smtClean="0"/>
              <a:t>R (A, B, C, D)</a:t>
            </a:r>
          </a:p>
          <a:p>
            <a:pPr lvl="1"/>
            <a:r>
              <a:rPr lang="cs-CZ" dirty="0" smtClean="0"/>
              <a:t>F = {AB</a:t>
            </a:r>
            <a:r>
              <a:rPr lang="cs-CZ" sz="2400" dirty="0" smtClean="0"/>
              <a:t>→CD, C→D, A→B}</a:t>
            </a:r>
          </a:p>
          <a:p>
            <a:r>
              <a:rPr lang="cs-CZ" sz="2800" dirty="0" smtClean="0"/>
              <a:t>Postup pro AB→CD:</a:t>
            </a:r>
            <a:endParaRPr lang="cs-CZ" dirty="0"/>
          </a:p>
          <a:p>
            <a:pPr lvl="1"/>
            <a:r>
              <a:rPr lang="cs-CZ" dirty="0" smtClean="0"/>
              <a:t>Určím si všechny uzávěry </a:t>
            </a:r>
          </a:p>
          <a:p>
            <a:pPr lvl="1"/>
            <a:r>
              <a:rPr lang="cs-CZ" dirty="0" smtClean="0"/>
              <a:t>Ze závislosti AB → CD vypustím zleva A, dostaneme novou F‘ = {B</a:t>
            </a:r>
            <a:r>
              <a:rPr lang="cs-CZ" dirty="0"/>
              <a:t>→CD, C→D, A→</a:t>
            </a:r>
            <a:r>
              <a:rPr lang="cs-CZ" dirty="0" smtClean="0"/>
              <a:t>B}</a:t>
            </a:r>
          </a:p>
          <a:p>
            <a:pPr lvl="1"/>
            <a:r>
              <a:rPr lang="cs-CZ" dirty="0" smtClean="0"/>
              <a:t>Spočítám nový uzávěr pro atribut, který zůstal (tedy B)</a:t>
            </a:r>
          </a:p>
          <a:p>
            <a:pPr lvl="1"/>
            <a:r>
              <a:rPr lang="cs-CZ" dirty="0" smtClean="0"/>
              <a:t>Pokud je nový uzávěr shodný s původním, můžu říct, že vynechaný atribut byl </a:t>
            </a:r>
            <a:r>
              <a:rPr lang="cs-CZ" dirty="0" err="1" smtClean="0"/>
              <a:t>rendundandní</a:t>
            </a:r>
            <a:r>
              <a:rPr lang="cs-CZ" dirty="0" smtClean="0"/>
              <a:t> a můžu ho vynechat.</a:t>
            </a:r>
          </a:p>
          <a:p>
            <a:pPr lvl="1"/>
            <a:r>
              <a:rPr lang="cs-CZ" dirty="0" smtClean="0"/>
              <a:t>Pokračuji další funkční závislostí</a:t>
            </a:r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Minimální pokrytí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34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Minimální </a:t>
            </a:r>
            <a:r>
              <a:rPr lang="cs-CZ" dirty="0" err="1" smtClean="0"/>
              <a:t>nerendundandní</a:t>
            </a:r>
            <a:r>
              <a:rPr lang="cs-CZ" dirty="0" smtClean="0"/>
              <a:t> pokrytí</a:t>
            </a:r>
          </a:p>
          <a:p>
            <a:r>
              <a:rPr lang="cs-CZ" dirty="0" smtClean="0"/>
              <a:t>Likviduje celé funkční závislosti.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</a:t>
            </a:r>
            <a:r>
              <a:rPr lang="cs-CZ" dirty="0" err="1" smtClean="0"/>
              <a:t>nerundandní</a:t>
            </a:r>
            <a:r>
              <a:rPr lang="cs-CZ" dirty="0" smtClean="0"/>
              <a:t> pokrytí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213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</a:p>
          <a:p>
            <a:pPr lvl="1"/>
            <a:r>
              <a:rPr lang="cs-CZ" dirty="0" smtClean="0"/>
              <a:t>R (A, B, C, D)</a:t>
            </a:r>
          </a:p>
          <a:p>
            <a:pPr lvl="1"/>
            <a:r>
              <a:rPr lang="cs-CZ" dirty="0" smtClean="0"/>
              <a:t>F {A</a:t>
            </a:r>
            <a:r>
              <a:rPr lang="cs-CZ" sz="2000" dirty="0" smtClean="0"/>
              <a:t>→B, B</a:t>
            </a:r>
            <a:r>
              <a:rPr lang="cs-CZ" sz="2400" dirty="0" smtClean="0"/>
              <a:t>→CD, C→D}</a:t>
            </a:r>
            <a:endParaRPr lang="cs-CZ" dirty="0" smtClean="0"/>
          </a:p>
          <a:p>
            <a:r>
              <a:rPr lang="cs-CZ" dirty="0" smtClean="0"/>
              <a:t>Postup</a:t>
            </a:r>
          </a:p>
          <a:p>
            <a:pPr lvl="1"/>
            <a:r>
              <a:rPr lang="cs-CZ" dirty="0" smtClean="0"/>
              <a:t>Udělám uzávěry pro všechny funkční závislosti</a:t>
            </a:r>
          </a:p>
          <a:p>
            <a:pPr lvl="1"/>
            <a:r>
              <a:rPr lang="cs-CZ" dirty="0" smtClean="0"/>
              <a:t>Odstraním jednu funkční závislost (třeba </a:t>
            </a:r>
            <a:r>
              <a:rPr lang="cs-CZ" dirty="0"/>
              <a:t>A</a:t>
            </a:r>
            <a:r>
              <a:rPr lang="cs-CZ" sz="2400" dirty="0"/>
              <a:t>→</a:t>
            </a:r>
            <a:r>
              <a:rPr lang="cs-CZ" sz="2400" dirty="0" smtClean="0"/>
              <a:t>B)</a:t>
            </a:r>
          </a:p>
          <a:p>
            <a:pPr lvl="1"/>
            <a:r>
              <a:rPr lang="cs-CZ" sz="2400" dirty="0" smtClean="0"/>
              <a:t>Počítám nový uzávěr pro atributy na levé straně (tedy pro A+)</a:t>
            </a:r>
          </a:p>
          <a:p>
            <a:pPr lvl="1"/>
            <a:r>
              <a:rPr lang="cs-CZ" sz="2400" dirty="0" smtClean="0"/>
              <a:t>Pokud je shodný s </a:t>
            </a:r>
            <a:r>
              <a:rPr lang="cs-CZ" sz="2400" dirty="0" err="1" smtClean="0"/>
              <a:t>půvdoním</a:t>
            </a:r>
            <a:r>
              <a:rPr lang="cs-CZ" sz="2400" dirty="0" smtClean="0"/>
              <a:t>, je funkční závislost </a:t>
            </a:r>
            <a:r>
              <a:rPr lang="cs-CZ" sz="2400" dirty="0" err="1" smtClean="0"/>
              <a:t>redundandní</a:t>
            </a:r>
            <a:r>
              <a:rPr lang="cs-CZ" sz="2400" dirty="0" smtClean="0"/>
              <a:t> a můžu ji vypustit.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</a:t>
            </a:r>
            <a:r>
              <a:rPr lang="cs-CZ" dirty="0" err="1"/>
              <a:t>nerundandní</a:t>
            </a:r>
            <a:r>
              <a:rPr lang="cs-CZ" dirty="0"/>
              <a:t> pokrytí</a:t>
            </a:r>
          </a:p>
        </p:txBody>
      </p:sp>
    </p:spTree>
    <p:extLst>
      <p:ext uri="{BB962C8B-B14F-4D97-AF65-F5344CB8AC3E}">
        <p14:creationId xmlns:p14="http://schemas.microsoft.com/office/powerpoint/2010/main" val="76465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Uzávěry množin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Univerzální klíč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Dekompozice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err="1" smtClean="0"/>
              <a:t>Fmin</a:t>
            </a:r>
            <a:r>
              <a:rPr lang="cs-CZ" dirty="0" smtClean="0"/>
              <a:t> (množina minimálního pokrytí)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err="1" smtClean="0"/>
              <a:t>Nerendundandní</a:t>
            </a:r>
            <a:r>
              <a:rPr lang="cs-CZ" dirty="0" smtClean="0"/>
              <a:t> pokrytí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err="1" smtClean="0"/>
              <a:t>Fminnered</a:t>
            </a:r>
            <a:r>
              <a:rPr lang="cs-CZ" dirty="0" smtClean="0"/>
              <a:t> (množina minimálního </a:t>
            </a:r>
            <a:r>
              <a:rPr lang="cs-CZ" dirty="0" err="1" smtClean="0"/>
              <a:t>nerendundadního</a:t>
            </a:r>
            <a:r>
              <a:rPr lang="cs-CZ" dirty="0" smtClean="0"/>
              <a:t> pokrytí)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(</a:t>
            </a:r>
            <a:r>
              <a:rPr lang="cs-CZ" dirty="0" smtClean="0"/>
              <a:t>Algoritmus syntézy) - příště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1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 (A, B, X, Y, Z)</a:t>
            </a:r>
          </a:p>
          <a:p>
            <a:r>
              <a:rPr lang="cs-CZ" dirty="0" smtClean="0"/>
              <a:t>F {Z</a:t>
            </a:r>
            <a:r>
              <a:rPr lang="cs-CZ" sz="2800" dirty="0" smtClean="0"/>
              <a:t>→A, A</a:t>
            </a:r>
            <a:r>
              <a:rPr lang="cs-CZ" sz="2400" dirty="0" smtClean="0"/>
              <a:t>→B, Y→Z, Y→B, AB→X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64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Sestavení relačního schématu a množiny funkčních </a:t>
            </a:r>
            <a:r>
              <a:rPr lang="cs-CZ" dirty="0" smtClean="0"/>
              <a:t>závislostí</a:t>
            </a:r>
          </a:p>
          <a:p>
            <a:r>
              <a:rPr lang="cs-CZ" dirty="0"/>
              <a:t>Minimalizace množiny funkčních závislostí algoritmem pro minimální neredundantní </a:t>
            </a:r>
            <a:r>
              <a:rPr lang="cs-CZ" dirty="0" smtClean="0"/>
              <a:t>pokrytí</a:t>
            </a:r>
          </a:p>
          <a:p>
            <a:r>
              <a:rPr lang="cs-CZ" dirty="0"/>
              <a:t>Dekompozice univerzálního relačního schématu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Modelování pomocí funkčních závislostí</a:t>
            </a:r>
          </a:p>
        </p:txBody>
      </p:sp>
    </p:spTree>
    <p:extLst>
      <p:ext uri="{BB962C8B-B14F-4D97-AF65-F5344CB8AC3E}">
        <p14:creationId xmlns:p14="http://schemas.microsoft.com/office/powerpoint/2010/main" val="256855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Pomůže </a:t>
            </a:r>
            <a:r>
              <a:rPr lang="cs-CZ" dirty="0"/>
              <a:t>lépe pochopit zdroj možných </a:t>
            </a:r>
            <a:r>
              <a:rPr lang="cs-CZ" dirty="0" smtClean="0"/>
              <a:t>redundancí</a:t>
            </a:r>
          </a:p>
          <a:p>
            <a:r>
              <a:rPr lang="cs-CZ" dirty="0" smtClean="0"/>
              <a:t>Pomůže definovat pravidla </a:t>
            </a:r>
            <a:r>
              <a:rPr lang="cs-CZ" dirty="0"/>
              <a:t>pro rozpoznání dobře navržených relačních schémat.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Modelování pomocí funkčních závislostí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8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špatně určíte funkční </a:t>
            </a:r>
            <a:r>
              <a:rPr lang="cs-CZ" dirty="0" smtClean="0"/>
              <a:t>závislosti</a:t>
            </a:r>
            <a:r>
              <a:rPr lang="cs-CZ" dirty="0"/>
              <a:t>, nebudou Vám ani algoritmy správně fungovat.</a:t>
            </a:r>
          </a:p>
          <a:p>
            <a:r>
              <a:rPr lang="cs-CZ" dirty="0" smtClean="0"/>
              <a:t>Neměli by být stejné názvy atributů (Např. jméno a příjmení ve dvou tabulkách, místo toho jméno_tabulka1, jméno_tabulka2,…)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Modelování pomocí funkčních závislostí</a:t>
            </a:r>
          </a:p>
        </p:txBody>
      </p:sp>
    </p:spTree>
    <p:extLst>
      <p:ext uri="{BB962C8B-B14F-4D97-AF65-F5344CB8AC3E}">
        <p14:creationId xmlns:p14="http://schemas.microsoft.com/office/powerpoint/2010/main" val="289876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Nechť </a:t>
            </a:r>
            <a:r>
              <a:rPr lang="cs-CZ" b="1" dirty="0"/>
              <a:t>R</a:t>
            </a:r>
            <a:r>
              <a:rPr lang="cs-CZ" dirty="0"/>
              <a:t>({A1,A2,...,</a:t>
            </a:r>
            <a:r>
              <a:rPr lang="cs-CZ" dirty="0" err="1"/>
              <a:t>An</a:t>
            </a:r>
            <a:r>
              <a:rPr lang="cs-CZ" dirty="0"/>
              <a:t>}, f) je relační schéma, nechť X, Y jsou podmnožiny množiny </a:t>
            </a:r>
            <a:r>
              <a:rPr lang="cs-CZ" dirty="0" smtClean="0"/>
              <a:t>jmen atributů </a:t>
            </a:r>
            <a:r>
              <a:rPr lang="cs-CZ" dirty="0"/>
              <a:t>{A1,A2,...,</a:t>
            </a:r>
            <a:r>
              <a:rPr lang="cs-CZ" dirty="0" err="1"/>
              <a:t>An</a:t>
            </a:r>
            <a:r>
              <a:rPr lang="cs-CZ" dirty="0"/>
              <a:t>}. Řekneme, že </a:t>
            </a:r>
            <a:r>
              <a:rPr lang="cs-CZ" b="1" dirty="0"/>
              <a:t>Y je funkčně závislá na X</a:t>
            </a:r>
            <a:r>
              <a:rPr lang="cs-CZ" dirty="0"/>
              <a:t>, píšeme X → Y, když </a:t>
            </a:r>
            <a:r>
              <a:rPr lang="cs-CZ" dirty="0" smtClean="0"/>
              <a:t>pro každou </a:t>
            </a:r>
            <a:r>
              <a:rPr lang="cs-CZ" dirty="0"/>
              <a:t>možnou aktuální relaci R(A1,A2,...,</a:t>
            </a:r>
            <a:r>
              <a:rPr lang="cs-CZ" dirty="0" err="1"/>
              <a:t>An</a:t>
            </a:r>
            <a:r>
              <a:rPr lang="cs-CZ" dirty="0"/>
              <a:t>) platí, že mají-li libovolné dva prvky (= </a:t>
            </a:r>
            <a:r>
              <a:rPr lang="cs-CZ" dirty="0" smtClean="0"/>
              <a:t>dva řádky</a:t>
            </a:r>
            <a:r>
              <a:rPr lang="cs-CZ" dirty="0"/>
              <a:t>) relace R stejné hodnoty atributů X, pak mají i stejné hodnoty atributů Y. Je-li Y ⊂ </a:t>
            </a:r>
            <a:r>
              <a:rPr lang="cs-CZ" dirty="0" smtClean="0"/>
              <a:t>X říkáme</a:t>
            </a:r>
            <a:r>
              <a:rPr lang="cs-CZ" dirty="0"/>
              <a:t>, že závislost X → Y je </a:t>
            </a:r>
            <a:r>
              <a:rPr lang="cs-CZ" b="1" dirty="0"/>
              <a:t>triviální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závislosti -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02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funkční závislosti jsou definovány mezi dvěma podmnožinami atributů v rámci jednoho </a:t>
            </a:r>
            <a:r>
              <a:rPr lang="cs-CZ" dirty="0" smtClean="0"/>
              <a:t>schématu relace</a:t>
            </a:r>
            <a:r>
              <a:rPr lang="cs-CZ" dirty="0"/>
              <a:t>. Jde tedy o vztahy mezi atributy, nikoliv mezi </a:t>
            </a:r>
            <a:r>
              <a:rPr lang="cs-CZ" dirty="0" smtClean="0"/>
              <a:t>entitami.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závislosti - Definice</a:t>
            </a:r>
          </a:p>
        </p:txBody>
      </p:sp>
    </p:spTree>
    <p:extLst>
      <p:ext uri="{BB962C8B-B14F-4D97-AF65-F5344CB8AC3E}">
        <p14:creationId xmlns:p14="http://schemas.microsoft.com/office/powerpoint/2010/main" val="411454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</a:t>
            </a:r>
            <a:r>
              <a:rPr lang="cs-CZ" dirty="0" smtClean="0"/>
              <a:t>závislosti - Příklad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385888"/>
            <a:ext cx="80010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86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Triviální funkční závislost</a:t>
            </a:r>
          </a:p>
          <a:p>
            <a:r>
              <a:rPr lang="cs-CZ" dirty="0" smtClean="0"/>
              <a:t>Elementární funkční závislost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závislosti - </a:t>
            </a:r>
            <a:r>
              <a:rPr lang="cs-CZ" dirty="0" smtClean="0"/>
              <a:t>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98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Armstrongovy axiomy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262188"/>
            <a:ext cx="78581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508174" y="2317502"/>
            <a:ext cx="103386" cy="103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08174" y="2996952"/>
            <a:ext cx="103386" cy="103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8174" y="3356992"/>
            <a:ext cx="103386" cy="103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08174" y="4437112"/>
            <a:ext cx="103386" cy="103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714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7659</TotalTime>
  <Words>1538</Words>
  <Application>Microsoft Office PowerPoint</Application>
  <PresentationFormat>Předvádění na obrazovce (4:3)</PresentationFormat>
  <Paragraphs>221</Paragraphs>
  <Slides>16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Úvod do databázových systémů</vt:lpstr>
      <vt:lpstr>Modelování pomocí funkčních závislostí</vt:lpstr>
      <vt:lpstr>Modelování pomocí funkčních závislostí</vt:lpstr>
      <vt:lpstr>Modelování pomocí funkčních závislostí</vt:lpstr>
      <vt:lpstr>Funkční závislosti - Definice</vt:lpstr>
      <vt:lpstr>Funkční závislosti - Definice</vt:lpstr>
      <vt:lpstr>Funkční závislosti - Příklad</vt:lpstr>
      <vt:lpstr>Funkční závislosti - Pojmy</vt:lpstr>
      <vt:lpstr>Armstrongovy axiomy</vt:lpstr>
      <vt:lpstr>Uzávěr množiny</vt:lpstr>
      <vt:lpstr>Pojmy</vt:lpstr>
      <vt:lpstr>Minimální pokrytí</vt:lpstr>
      <vt:lpstr>Minimální nerundandní pokrytí</vt:lpstr>
      <vt:lpstr>Minimální nerundandní pokrytí</vt:lpstr>
      <vt:lpstr>Obecný postup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databázových systémů</dc:title>
  <dc:creator>Pavlos</dc:creator>
  <cp:lastModifiedBy>Pavlos</cp:lastModifiedBy>
  <cp:revision>161</cp:revision>
  <cp:lastPrinted>2011-10-17T23:38:37Z</cp:lastPrinted>
  <dcterms:created xsi:type="dcterms:W3CDTF">2011-09-12T20:08:16Z</dcterms:created>
  <dcterms:modified xsi:type="dcterms:W3CDTF">2011-11-29T01:14:10Z</dcterms:modified>
</cp:coreProperties>
</file>