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308" r:id="rId3"/>
    <p:sldId id="304" r:id="rId4"/>
    <p:sldId id="305" r:id="rId5"/>
    <p:sldId id="307" r:id="rId6"/>
    <p:sldId id="311" r:id="rId7"/>
    <p:sldId id="306" r:id="rId8"/>
    <p:sldId id="309" r:id="rId9"/>
    <p:sldId id="310" r:id="rId10"/>
    <p:sldId id="312" r:id="rId11"/>
    <p:sldId id="313" r:id="rId12"/>
    <p:sldId id="314" r:id="rId13"/>
    <p:sldId id="315" r:id="rId14"/>
    <p:sldId id="316" r:id="rId15"/>
    <p:sldId id="317" r:id="rId16"/>
    <p:sldId id="319" r:id="rId17"/>
    <p:sldId id="318" r:id="rId18"/>
    <p:sldId id="320" r:id="rId19"/>
    <p:sldId id="321" r:id="rId20"/>
    <p:sldId id="322" r:id="rId21"/>
    <p:sldId id="323" r:id="rId22"/>
    <p:sldId id="324" r:id="rId23"/>
    <p:sldId id="325" r:id="rId24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69" autoAdjust="0"/>
  </p:normalViewPr>
  <p:slideViewPr>
    <p:cSldViewPr>
      <p:cViewPr>
        <p:scale>
          <a:sx n="100" d="100"/>
          <a:sy n="100" d="100"/>
        </p:scale>
        <p:origin x="-13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403" y="0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D8DFF2C-DCE2-420D-ABD8-18C071E61DDB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9452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403" y="9499452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7DDF7C-C354-4BC5-AFAC-C426E630A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7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nedochází ke ztrátě informace vzhledem k daným závislostem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protože {U,P}∩{M,P} → {M,P} - {U,P}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nezachovává množinu závislostí F: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projekce F[U, P] obsahuje pouze triviální závislosti,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projekce F[M,P] závislost P → M a triviální závislosti neimplikují MU → P, neboť M,U,P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nejsou ve stejné relaci.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pak může vést k porušení IO: např. relace UP a MP splňují závislosti odpovídající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projekcím F, ale jejich přirozené spojení porušuje závislost MU → P,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tj.jednoznačnost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PSČ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dané město a ulici.</a:t>
            </a: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12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{A,B}∩ {C,D} = ∅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{A,B} - {C,D} = {A,B} ∅ → nic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{C,D} - {A,B} = {C,D}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Rozklad není bez ztráty informace.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F[A, B] obsahuje A→B, F[C, D] obsahuje C→D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Rozklad zachovává množinu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fčních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závislostí..</a:t>
            </a: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1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1.) NELZE chybí atribut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2.) NELZE závislost B</a:t>
            </a:r>
            <a:r>
              <a:rPr lang="cs-CZ" dirty="0" smtClean="0"/>
              <a:t>→C není ve stejné relaci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3.) NELZE nesplňuje zachování informace a navíc závislost B</a:t>
            </a:r>
            <a:r>
              <a:rPr lang="cs-CZ" dirty="0" smtClean="0"/>
              <a:t>→C není ve stejné relaci</a:t>
            </a:r>
          </a:p>
          <a:p>
            <a:r>
              <a:rPr lang="cs-CZ" i="0" dirty="0" smtClean="0"/>
              <a:t>4.) LZE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 smtClean="0"/>
              <a:t>5.) LZE</a:t>
            </a:r>
            <a:r>
              <a:rPr lang="cs-CZ" i="0" baseline="0" dirty="0" smtClean="0"/>
              <a:t> obsahuje množinu F,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baseline="0" dirty="0" smtClean="0"/>
              <a:t>     C</a:t>
            </a:r>
            <a:r>
              <a:rPr lang="cs-CZ" dirty="0" smtClean="0"/>
              <a:t>→D, C→B, B→A z toho dostanu všechny atributy ABCD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 smtClean="0"/>
              <a:t>     zákon zachování</a:t>
            </a:r>
            <a:r>
              <a:rPr lang="cs-CZ" i="0" baseline="0" dirty="0" smtClean="0"/>
              <a:t> informace: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baseline="0" dirty="0" smtClean="0"/>
              <a:t>     RO5(AB, CD, CB) – Přes C dostanu B i D (tj. C</a:t>
            </a:r>
            <a:r>
              <a:rPr lang="cs-CZ" dirty="0" smtClean="0"/>
              <a:t>→D</a:t>
            </a:r>
            <a:r>
              <a:rPr lang="cs-CZ" baseline="0" dirty="0" smtClean="0"/>
              <a:t> a C</a:t>
            </a:r>
            <a:r>
              <a:rPr lang="cs-CZ" dirty="0" smtClean="0"/>
              <a:t>→B podle </a:t>
            </a:r>
            <a:r>
              <a:rPr lang="cs-CZ" dirty="0" err="1" smtClean="0"/>
              <a:t>armstrong</a:t>
            </a:r>
            <a:r>
              <a:rPr lang="cs-CZ" dirty="0" smtClean="0"/>
              <a:t>. </a:t>
            </a:r>
            <a:r>
              <a:rPr lang="cs-CZ" dirty="0" err="1" smtClean="0"/>
              <a:t>ax</a:t>
            </a:r>
            <a:r>
              <a:rPr lang="cs-CZ" dirty="0" smtClean="0"/>
              <a:t>. Tedy C→BD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 smtClean="0"/>
              <a:t>     </a:t>
            </a:r>
            <a:r>
              <a:rPr lang="cs-CZ" i="0" baseline="0" dirty="0" smtClean="0"/>
              <a:t>RO5(AB, CBD)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i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baseline="0" dirty="0" smtClean="0"/>
              <a:t>    AB </a:t>
            </a:r>
            <a:r>
              <a:rPr lang="cs-CZ" sz="1200" dirty="0" smtClean="0"/>
              <a:t>∩ CBD </a:t>
            </a:r>
            <a:r>
              <a:rPr lang="cs-CZ" dirty="0" smtClean="0"/>
              <a:t>→ AB – CBD nebo </a:t>
            </a:r>
            <a:r>
              <a:rPr lang="cs-CZ" i="0" baseline="0" dirty="0" smtClean="0"/>
              <a:t>AB </a:t>
            </a:r>
            <a:r>
              <a:rPr lang="cs-CZ" sz="1200" dirty="0" smtClean="0"/>
              <a:t>∩ CBD </a:t>
            </a:r>
            <a:r>
              <a:rPr lang="cs-CZ" dirty="0" smtClean="0"/>
              <a:t>→ CBD – AB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 smtClean="0"/>
              <a:t>         B        </a:t>
            </a:r>
            <a:r>
              <a:rPr lang="cs-CZ" dirty="0" smtClean="0"/>
              <a:t>→      A        nebo</a:t>
            </a:r>
            <a:r>
              <a:rPr lang="cs-CZ" baseline="0" dirty="0" smtClean="0"/>
              <a:t>      B        </a:t>
            </a:r>
            <a:r>
              <a:rPr lang="cs-CZ" dirty="0" smtClean="0"/>
              <a:t>→     CD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baseline="0" dirty="0" smtClean="0"/>
              <a:t>    B</a:t>
            </a:r>
            <a:r>
              <a:rPr lang="cs-CZ" dirty="0" smtClean="0"/>
              <a:t>→C</a:t>
            </a:r>
            <a:r>
              <a:rPr lang="cs-CZ" baseline="0" dirty="0" smtClean="0"/>
              <a:t> nebo B</a:t>
            </a:r>
            <a:r>
              <a:rPr lang="cs-CZ" dirty="0" smtClean="0"/>
              <a:t>→D jsou v množině</a:t>
            </a:r>
            <a:r>
              <a:rPr lang="cs-CZ" baseline="0" dirty="0" smtClean="0"/>
              <a:t> F, proto splňuje zákon zachování informace.</a:t>
            </a:r>
            <a:endParaRPr lang="cs-CZ" i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i="0" dirty="0" smtClean="0"/>
          </a:p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1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 smtClean="0"/>
              <a:t>2.N.F.</a:t>
            </a:r>
            <a:r>
              <a:rPr lang="cs-CZ" u="sng" baseline="0" dirty="0" smtClean="0"/>
              <a:t> </a:t>
            </a:r>
          </a:p>
          <a:p>
            <a:r>
              <a:rPr lang="cs-CZ" u="none" baseline="0" dirty="0" smtClean="0"/>
              <a:t>T </a:t>
            </a:r>
            <a:r>
              <a:rPr lang="cs-CZ" b="0" u="none" baseline="0" dirty="0" smtClean="0"/>
              <a:t>(</a:t>
            </a:r>
            <a:r>
              <a:rPr lang="cs-CZ" b="1" u="none" baseline="0" dirty="0" err="1" smtClean="0"/>
              <a:t>login</a:t>
            </a:r>
            <a:r>
              <a:rPr lang="cs-CZ" b="1" u="none" baseline="0" dirty="0" smtClean="0"/>
              <a:t>, </a:t>
            </a:r>
            <a:r>
              <a:rPr lang="cs-CZ" b="1" u="none" baseline="0" dirty="0" err="1" smtClean="0"/>
              <a:t>č_předmětu</a:t>
            </a:r>
            <a:r>
              <a:rPr lang="cs-CZ" b="1" u="none" baseline="0" dirty="0" smtClean="0"/>
              <a:t>, datum</a:t>
            </a:r>
            <a:r>
              <a:rPr lang="cs-CZ" u="none" baseline="0" dirty="0" smtClean="0"/>
              <a:t>, body, </a:t>
            </a:r>
            <a:r>
              <a:rPr lang="cs-CZ" u="none" baseline="0" dirty="0" err="1" smtClean="0"/>
              <a:t>název_předmětu</a:t>
            </a:r>
            <a:r>
              <a:rPr lang="cs-CZ" u="none" baseline="0" dirty="0" smtClean="0"/>
              <a:t>). Z </a:t>
            </a:r>
            <a:r>
              <a:rPr lang="cs-CZ" u="none" baseline="0" dirty="0" err="1" smtClean="0"/>
              <a:t>č_předmětu</a:t>
            </a:r>
            <a:r>
              <a:rPr lang="cs-CZ" u="none" baseline="0" dirty="0" smtClean="0"/>
              <a:t> odvodím </a:t>
            </a:r>
            <a:r>
              <a:rPr lang="cs-CZ" u="none" baseline="0" dirty="0" err="1" smtClean="0"/>
              <a:t>název_předmětu</a:t>
            </a:r>
            <a:r>
              <a:rPr lang="cs-CZ" u="none" baseline="0" dirty="0" smtClean="0"/>
              <a:t>. To nesmí být, proto provedu dekompozici na :</a:t>
            </a:r>
          </a:p>
          <a:p>
            <a:r>
              <a:rPr lang="cs-CZ" b="0" u="none" baseline="0" dirty="0" smtClean="0"/>
              <a:t>R1(</a:t>
            </a:r>
            <a:r>
              <a:rPr lang="cs-CZ" b="1" u="none" baseline="0" dirty="0" err="1" smtClean="0"/>
              <a:t>login</a:t>
            </a:r>
            <a:r>
              <a:rPr lang="cs-CZ" b="1" u="none" baseline="0" dirty="0" smtClean="0"/>
              <a:t>, </a:t>
            </a:r>
            <a:r>
              <a:rPr lang="cs-CZ" b="1" u="none" baseline="0" dirty="0" err="1" smtClean="0"/>
              <a:t>č_předmětu</a:t>
            </a:r>
            <a:r>
              <a:rPr lang="cs-CZ" b="1" u="none" baseline="0" dirty="0" smtClean="0"/>
              <a:t>, datum</a:t>
            </a:r>
            <a:r>
              <a:rPr lang="cs-CZ" u="none" baseline="0" dirty="0" smtClean="0"/>
              <a:t>, body)</a:t>
            </a:r>
          </a:p>
          <a:p>
            <a:r>
              <a:rPr lang="cs-CZ" u="none" baseline="0" dirty="0" smtClean="0"/>
              <a:t>R2(</a:t>
            </a:r>
            <a:r>
              <a:rPr lang="cs-CZ" b="1" u="none" baseline="0" dirty="0" err="1" smtClean="0"/>
              <a:t>č_předmětu</a:t>
            </a:r>
            <a:r>
              <a:rPr lang="cs-CZ" u="none" baseline="0" dirty="0" smtClean="0"/>
              <a:t>, </a:t>
            </a:r>
            <a:r>
              <a:rPr lang="cs-CZ" u="none" baseline="0" dirty="0" err="1" smtClean="0"/>
              <a:t>název_předmětu</a:t>
            </a:r>
            <a:r>
              <a:rPr lang="cs-CZ" u="none" baseline="0" dirty="0" smtClean="0"/>
              <a:t>)</a:t>
            </a:r>
          </a:p>
          <a:p>
            <a:endParaRPr lang="cs-CZ" u="none" baseline="0" dirty="0" smtClean="0"/>
          </a:p>
          <a:p>
            <a:r>
              <a:rPr lang="cs-CZ" u="sng" baseline="0" dirty="0" smtClean="0"/>
              <a:t>3.N.F.</a:t>
            </a:r>
          </a:p>
          <a:p>
            <a:r>
              <a:rPr lang="cs-CZ" u="none" baseline="0" dirty="0" smtClean="0"/>
              <a:t>Student (</a:t>
            </a:r>
            <a:r>
              <a:rPr lang="cs-CZ" b="1" u="none" baseline="0" dirty="0" err="1" smtClean="0"/>
              <a:t>login</a:t>
            </a:r>
            <a:r>
              <a:rPr lang="cs-CZ" b="0" u="none" baseline="0" dirty="0" smtClean="0"/>
              <a:t>, jméno, příjmení, </a:t>
            </a:r>
            <a:r>
              <a:rPr lang="cs-CZ" b="0" u="none" baseline="0" dirty="0" err="1" smtClean="0"/>
              <a:t>č_studijní_sk</a:t>
            </a:r>
            <a:r>
              <a:rPr lang="cs-CZ" b="0" u="none" baseline="0" dirty="0" smtClean="0"/>
              <a:t>, </a:t>
            </a:r>
            <a:r>
              <a:rPr lang="cs-CZ" b="0" u="none" baseline="0" dirty="0" err="1" smtClean="0"/>
              <a:t>nazev_studijní_sk</a:t>
            </a:r>
            <a:r>
              <a:rPr lang="cs-CZ" b="0" u="none" baseline="0" dirty="0" smtClean="0"/>
              <a:t>). Z </a:t>
            </a:r>
            <a:r>
              <a:rPr lang="cs-CZ" b="0" u="none" baseline="0" dirty="0" err="1" smtClean="0"/>
              <a:t>č_studijní_sk</a:t>
            </a:r>
            <a:r>
              <a:rPr lang="cs-CZ" b="0" u="none" baseline="0" dirty="0" smtClean="0"/>
              <a:t> odvodím i </a:t>
            </a:r>
            <a:r>
              <a:rPr lang="cs-CZ" b="0" u="none" baseline="0" dirty="0" err="1" smtClean="0"/>
              <a:t>název_studijní_sk</a:t>
            </a:r>
            <a:r>
              <a:rPr lang="cs-CZ" b="0" u="none" baseline="0" dirty="0" smtClean="0"/>
              <a:t>. Navíc je zde anomálie, že pokud smažu všechny studenty ze stejné skupiny, ztratím informaci o názvu skupiny. Zase by se provedla dekompozice.</a:t>
            </a:r>
          </a:p>
          <a:p>
            <a:endParaRPr lang="cs-CZ" b="0" u="none" baseline="0" dirty="0" smtClean="0"/>
          </a:p>
          <a:p>
            <a:r>
              <a:rPr lang="cs-CZ" b="0" u="sng" baseline="0" dirty="0" smtClean="0"/>
              <a:t>BCNF</a:t>
            </a:r>
          </a:p>
          <a:p>
            <a:r>
              <a:rPr lang="cs-CZ" b="0" u="none" baseline="0" dirty="0" smtClean="0"/>
              <a:t>Pokud mám dva kandidáty na PK, tak dostanu maximálně 3. N.F., pokud ale ne, dostanu rovnou BCNF.</a:t>
            </a:r>
          </a:p>
          <a:p>
            <a:r>
              <a:rPr lang="cs-CZ" b="0" u="none" baseline="0" dirty="0" smtClean="0"/>
              <a:t>Student (</a:t>
            </a:r>
            <a:r>
              <a:rPr lang="cs-CZ" b="1" u="none" baseline="0" dirty="0" err="1" smtClean="0"/>
              <a:t>login</a:t>
            </a:r>
            <a:r>
              <a:rPr lang="cs-CZ" b="0" u="none" baseline="0" dirty="0" smtClean="0"/>
              <a:t>, jméno, příjmení, </a:t>
            </a:r>
            <a:r>
              <a:rPr lang="cs-CZ" b="0" u="none" baseline="0" dirty="0" err="1" smtClean="0"/>
              <a:t>rodne_cislo</a:t>
            </a:r>
            <a:r>
              <a:rPr lang="cs-CZ" b="0" u="none" baseline="0" dirty="0" smtClean="0"/>
              <a:t>). </a:t>
            </a:r>
          </a:p>
          <a:p>
            <a:r>
              <a:rPr lang="cs-CZ" b="0" u="none" baseline="0" dirty="0" smtClean="0"/>
              <a:t>L</a:t>
            </a:r>
            <a:r>
              <a:rPr lang="cs-CZ" dirty="0" smtClean="0"/>
              <a:t>→J,P,R </a:t>
            </a:r>
          </a:p>
          <a:p>
            <a:r>
              <a:rPr lang="cs-CZ" dirty="0" smtClean="0"/>
              <a:t>R→L</a:t>
            </a:r>
          </a:p>
          <a:p>
            <a:r>
              <a:rPr lang="cs-CZ" u="none" dirty="0" smtClean="0"/>
              <a:t>Lze</a:t>
            </a:r>
            <a:r>
              <a:rPr lang="cs-CZ" u="none" baseline="0" dirty="0" smtClean="0"/>
              <a:t> rozdělit na dvě tabulky Osobu a studenta, ale </a:t>
            </a:r>
            <a:r>
              <a:rPr lang="cs-CZ" u="none" baseline="0" dirty="0" err="1" smtClean="0"/>
              <a:t>ztrátím</a:t>
            </a:r>
            <a:r>
              <a:rPr lang="cs-CZ" u="none" baseline="0" dirty="0" smtClean="0"/>
              <a:t> zákon o zachování funkčních závislostí.</a:t>
            </a:r>
          </a:p>
          <a:p>
            <a:endParaRPr lang="cs-CZ" u="none" baseline="0" dirty="0" smtClean="0"/>
          </a:p>
          <a:p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637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Dekompozice: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Auta (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válců)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Odkud (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země)</a:t>
            </a:r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842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none" dirty="0" smtClean="0"/>
              <a:t>1.)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= {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cs-CZ" b="0" dirty="0" err="1" smtClean="0"/>
              <a:t>→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cs-CZ" b="0" dirty="0" err="1" smtClean="0"/>
              <a:t>→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... klíč: f, existuje závislost mezi sek. Atributy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cs-CZ" b="0" dirty="0" err="1" smtClean="0"/>
              <a:t>→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Zruší-li se firma ztratíme počet obyvatel.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Řešením je dekompozice na T1(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firma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město) a T2(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město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obyvatel)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2.) obdobně jako 1.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3.) univerzální klíč: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A+ = AB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B+ = 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 = CD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D+ =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AC+ = ABCD. Existuje závislost na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podklíči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</a:t>
            </a:r>
            <a:r>
              <a:rPr lang="cs-CZ" dirty="0" smtClean="0"/>
              <a:t>→D, proto není v 2.NF</a:t>
            </a:r>
            <a:r>
              <a:rPr lang="cs-CZ" baseline="0" dirty="0" smtClean="0"/>
              <a:t> a tedy ani v BCNF. Navíc není splněna ani 3.NF</a:t>
            </a:r>
          </a:p>
          <a:p>
            <a:r>
              <a:rPr lang="cs-CZ" b="0" u="none" baseline="0" dirty="0" smtClean="0"/>
              <a:t>4.)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Schéma je ve 3NF, není v BCNF, protože existuje závislost P</a:t>
            </a:r>
            <a:r>
              <a:rPr lang="cs-CZ" dirty="0" smtClean="0"/>
              <a:t>→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 Nemůžeme zde uvést údaj o tom, že dané PSČ patří k danému městu, aniž uvedeme ulici, přitom existence P</a:t>
            </a:r>
            <a:r>
              <a:rPr lang="cs-CZ" dirty="0" smtClean="0"/>
              <a:t>→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plyne z reality.</a:t>
            </a:r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637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Dekompozice může být ztrátová, ale je v BCNF</a:t>
            </a:r>
          </a:p>
          <a:p>
            <a:r>
              <a:rPr lang="cs-CZ" dirty="0" smtClean="0"/>
              <a:t>Syntéza</a:t>
            </a:r>
            <a:r>
              <a:rPr lang="cs-CZ" baseline="0" dirty="0" smtClean="0"/>
              <a:t> je bezeztrátová, ale je jen v 3NF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81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736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1.)</a:t>
            </a:r>
          </a:p>
          <a:p>
            <a:r>
              <a:rPr lang="cs-CZ" dirty="0" smtClean="0"/>
              <a:t>A+ = ABCDE – klíč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B+ = 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D+ = CDE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D+ = CDE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E+ = 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 množiny 		F1{A→B, A→C, C→D, D→E, D→C}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si určím pracovní rozklad 	R1(  AB  ,  AC  ,  CD  ,  DE  ,  DC  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2.)		R2(      ABC     ,  CD  ,      DEC     )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                                    	F2{    A→BC    , C→D,     D→EC  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3.) stejný uzávěr mají atributy</a:t>
            </a:r>
            <a:r>
              <a:rPr lang="cs-CZ" baseline="0" dirty="0" smtClean="0"/>
              <a:t> C+ a D+, proto je mohu spojit, ale poruším tím BCNF, protože mám dva kandidáty na PK (</a:t>
            </a:r>
            <a:r>
              <a:rPr lang="cs-CZ" dirty="0" smtClean="0"/>
              <a:t>C→D, D→EC)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		R3(      ABC     ,          CDE          )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                                    	F3{    A→BC    , C→D      D→EC  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4.) R4</a:t>
            </a:r>
            <a:r>
              <a:rPr lang="cs-CZ" baseline="0" dirty="0" smtClean="0"/>
              <a:t> = R3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5.) R5</a:t>
            </a:r>
            <a:r>
              <a:rPr lang="cs-CZ" baseline="0" dirty="0" smtClean="0"/>
              <a:t> = R4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5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1.)</a:t>
            </a:r>
          </a:p>
          <a:p>
            <a:r>
              <a:rPr lang="cs-CZ" dirty="0" smtClean="0"/>
              <a:t>L+ = LJ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J+ = J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S+ = SM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M+ = 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P+ = 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LSP+=LJSMP - klíč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 množiny 		F1{L→J, S→M}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si určím pracovní rozklad 	R1( LJ  ,  SM  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2.) R2 = R1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3.) R3 = R2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4.) R4</a:t>
            </a:r>
            <a:r>
              <a:rPr lang="cs-CZ" baseline="0" dirty="0" smtClean="0"/>
              <a:t> = (LJ, SM, P) – P je chybějící atribut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5.) Nemám</a:t>
            </a:r>
            <a:r>
              <a:rPr lang="cs-CZ" baseline="0" dirty="0" smtClean="0"/>
              <a:t> obsažený klíč schématu, proto musím přidat LSP.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    R5</a:t>
            </a:r>
            <a:r>
              <a:rPr lang="cs-CZ" baseline="0" dirty="0" smtClean="0"/>
              <a:t> = (LJ, SM, LSP) – P a LSP jsem sloučil dohromady, nemá smysl aby bylo P samostatně, když je obsaženo v klíči.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Protože v tomto příkladu se v podstatě smíchají dvě evidence, vznikne tabulka pro univerzální klíč LSP, tato tabulka vznikne proto, aby </a:t>
            </a:r>
            <a:r>
              <a:rPr lang="cs-CZ" baseline="0" dirty="0" err="1" smtClean="0"/>
              <a:t>systéza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zachvoala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bezeztrátovost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Tj</a:t>
            </a:r>
            <a:r>
              <a:rPr lang="cs-CZ" baseline="0" dirty="0" smtClean="0"/>
              <a:t>, abych mohl odvodit celé původní schéma R), ale z hlediska implementace nemá žádný smysl.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 ((K,L,M,N)f)</a:t>
            </a:r>
          </a:p>
          <a:p>
            <a:r>
              <a:rPr lang="cs-CZ" dirty="0" smtClean="0"/>
              <a:t>A = KLMN</a:t>
            </a:r>
          </a:p>
          <a:p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RO</a:t>
            </a:r>
            <a:r>
              <a:rPr lang="cs-CZ" baseline="0" dirty="0" smtClean="0"/>
              <a:t> = (R1((A1), f1), R2((A2), f2))</a:t>
            </a:r>
          </a:p>
          <a:p>
            <a:r>
              <a:rPr lang="cs-CZ" dirty="0" smtClean="0"/>
              <a:t>RO</a:t>
            </a:r>
            <a:r>
              <a:rPr lang="cs-CZ" baseline="0" dirty="0" smtClean="0"/>
              <a:t> = (R1((K, L), f1), R2((M, N), f2))</a:t>
            </a:r>
          </a:p>
          <a:p>
            <a:r>
              <a:rPr lang="cs-CZ" baseline="0" dirty="0" smtClean="0"/>
              <a:t>A = A1 </a:t>
            </a:r>
            <a:r>
              <a:rPr lang="pt-BR" dirty="0" smtClean="0"/>
              <a:t>∪</a:t>
            </a:r>
            <a:r>
              <a:rPr lang="cs-CZ" dirty="0" smtClean="0"/>
              <a:t> A2</a:t>
            </a:r>
          </a:p>
          <a:p>
            <a:r>
              <a:rPr lang="cs-CZ" baseline="0" dirty="0" smtClean="0"/>
              <a:t>A = KL </a:t>
            </a:r>
            <a:r>
              <a:rPr lang="pt-BR" dirty="0" smtClean="0"/>
              <a:t>∪</a:t>
            </a:r>
            <a:r>
              <a:rPr lang="cs-CZ" dirty="0" smtClean="0"/>
              <a:t> MN</a:t>
            </a:r>
          </a:p>
          <a:p>
            <a:r>
              <a:rPr lang="cs-CZ" baseline="0" dirty="0" smtClean="0"/>
              <a:t>A = KLMN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104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4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Již u jednoduchých příkladů jsme zjistili, že redundance a odtud další nepříjemné vlastnosti relačního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schématu plynou z toho, že některé atributy jsou funkčně závislé nejen na klíči, ale i na jeho části.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Této vlastnosti relačního schématu se zbavíme vhodným rozdělením relačního schématu, tzv.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dekompozicí.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11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Nechť RO = {R1(B),R2(C)} je dekompozice relačního schématu R(A), tedy A = B ∪ C a F je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množina funkčních závislostí. Pak při rozkladu RO nedochází ke ztrátě informace vzhledem k F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právě tehdy, když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∩ C → B - C nebo B ∩ C → C - 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Nechť RO = {R1(B),R2(C)} je dekompozice relačního schématu R(A), tedy A = B ∪ C a F je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množina funkčních závislostí. Pak při rozkladu RO nedochází ke ztrátě informace vzhledem k F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právě tehdy, když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 ∩ C → B - C nebo B ∩ C → C - 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RO1)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 </a:t>
            </a:r>
            <a:r>
              <a:rPr lang="cs-CZ" sz="1200" dirty="0" smtClean="0"/>
              <a:t>∩ AB</a:t>
            </a:r>
            <a:r>
              <a:rPr lang="cs-CZ" sz="1200" baseline="0" dirty="0" smtClean="0"/>
              <a:t> </a:t>
            </a:r>
            <a:r>
              <a:rPr lang="cs-CZ" sz="1200" dirty="0" smtClean="0"/>
              <a:t>→ BC – AB</a:t>
            </a:r>
            <a:r>
              <a:rPr lang="cs-CZ" sz="1200" baseline="0" dirty="0" smtClean="0"/>
              <a:t>  nebo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 </a:t>
            </a:r>
            <a:r>
              <a:rPr lang="cs-CZ" sz="1200" dirty="0" smtClean="0"/>
              <a:t>∩ AB → AB – BC</a:t>
            </a:r>
          </a:p>
          <a:p>
            <a:r>
              <a:rPr lang="cs-CZ" sz="1200" baseline="0" dirty="0" smtClean="0"/>
              <a:t>     B      </a:t>
            </a:r>
            <a:r>
              <a:rPr lang="cs-CZ" sz="1200" dirty="0" smtClean="0"/>
              <a:t>→      C       nebo</a:t>
            </a:r>
            <a:r>
              <a:rPr lang="cs-CZ" sz="1200" baseline="0" dirty="0" smtClean="0"/>
              <a:t>      B      </a:t>
            </a:r>
            <a:r>
              <a:rPr lang="cs-CZ" sz="1200" dirty="0" smtClean="0"/>
              <a:t>→     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aseline="0" dirty="0" smtClean="0"/>
              <a:t>B</a:t>
            </a:r>
            <a:r>
              <a:rPr lang="cs-CZ" sz="1200" dirty="0" smtClean="0"/>
              <a:t>→C je v F,</a:t>
            </a:r>
            <a:r>
              <a:rPr lang="cs-CZ" sz="1200" baseline="0" dirty="0" smtClean="0"/>
              <a:t> proto je výsledná dekompozice bezeztrátová</a:t>
            </a:r>
            <a:endParaRPr lang="cs-CZ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r>
              <a:rPr lang="cs-CZ" sz="1200" dirty="0" smtClean="0"/>
              <a:t>RO2)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 </a:t>
            </a:r>
            <a:r>
              <a:rPr lang="cs-CZ" sz="1200" dirty="0" smtClean="0"/>
              <a:t>∩ AC</a:t>
            </a:r>
            <a:r>
              <a:rPr lang="cs-CZ" sz="1200" baseline="0" dirty="0" smtClean="0"/>
              <a:t> </a:t>
            </a:r>
            <a:r>
              <a:rPr lang="cs-CZ" sz="1200" dirty="0" smtClean="0"/>
              <a:t>→ BC – AC</a:t>
            </a:r>
            <a:r>
              <a:rPr lang="cs-CZ" sz="1200" baseline="0" dirty="0" smtClean="0"/>
              <a:t>  nebo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 </a:t>
            </a:r>
            <a:r>
              <a:rPr lang="cs-CZ" sz="1200" dirty="0" smtClean="0"/>
              <a:t>∩ AC → AC – BC</a:t>
            </a:r>
          </a:p>
          <a:p>
            <a:r>
              <a:rPr lang="cs-CZ" sz="1200" baseline="0" dirty="0" smtClean="0"/>
              <a:t>     C      </a:t>
            </a:r>
            <a:r>
              <a:rPr lang="cs-CZ" sz="1200" dirty="0" smtClean="0"/>
              <a:t>→      B       nebo</a:t>
            </a:r>
            <a:r>
              <a:rPr lang="cs-CZ" sz="1200" baseline="0" dirty="0" smtClean="0"/>
              <a:t>      C      </a:t>
            </a:r>
            <a:r>
              <a:rPr lang="cs-CZ" sz="1200" dirty="0" smtClean="0"/>
              <a:t>→     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Ani </a:t>
            </a:r>
            <a:r>
              <a:rPr lang="cs-CZ" sz="1200" baseline="0" dirty="0" smtClean="0"/>
              <a:t>C</a:t>
            </a:r>
            <a:r>
              <a:rPr lang="cs-CZ" sz="1200" dirty="0" smtClean="0"/>
              <a:t>→B ani </a:t>
            </a:r>
            <a:r>
              <a:rPr lang="cs-CZ" sz="1200" baseline="0" dirty="0" smtClean="0"/>
              <a:t>C</a:t>
            </a:r>
            <a:r>
              <a:rPr lang="cs-CZ" sz="1200" dirty="0" smtClean="0"/>
              <a:t>→A nejsou v F, proto je dekompozice ztrátová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32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1828800"/>
          </a:xfrm>
        </p:spPr>
        <p:txBody>
          <a:bodyPr/>
          <a:lstStyle/>
          <a:p>
            <a:pPr algn="ctr"/>
            <a:r>
              <a:rPr lang="cs-CZ" dirty="0" smtClean="0"/>
              <a:t>Úvod do databázových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Cvičení </a:t>
            </a:r>
            <a:r>
              <a:rPr lang="cs-CZ" sz="3600" dirty="0" smtClean="0"/>
              <a:t>13 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733256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Ing. Pavel Bednář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pavel.bednar.st1@vsb.cz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http://pavelbednar.aspone.cz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Funkční závislosti </a:t>
            </a:r>
            <a:r>
              <a:rPr lang="cs-CZ" dirty="0" smtClean="0"/>
              <a:t>představují integritní omezení původní relace a v zájmu zachování integrity s realitou musí být zachovány.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Zachování funkčních závislostí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5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Nechť R(A, f) je relační schéma, </a:t>
            </a:r>
            <a:r>
              <a:rPr lang="cs-CZ" dirty="0" smtClean="0"/>
              <a:t>RO =</a:t>
            </a:r>
            <a:r>
              <a:rPr lang="cs-CZ" dirty="0"/>
              <a:t> </a:t>
            </a:r>
            <a:r>
              <a:rPr lang="cs-CZ" dirty="0" smtClean="0"/>
              <a:t>{</a:t>
            </a:r>
            <a:r>
              <a:rPr lang="cs-CZ" dirty="0"/>
              <a:t>R1(B</a:t>
            </a:r>
            <a:r>
              <a:rPr lang="cs-CZ" dirty="0" smtClean="0"/>
              <a:t>),R2 </a:t>
            </a:r>
            <a:r>
              <a:rPr lang="cs-CZ" dirty="0"/>
              <a:t>(C)} je jeho dekompozice s </a:t>
            </a:r>
            <a:r>
              <a:rPr lang="cs-CZ" dirty="0" smtClean="0"/>
              <a:t>množinou závislostí </a:t>
            </a:r>
            <a:r>
              <a:rPr lang="cs-CZ" dirty="0"/>
              <a:t>F.</a:t>
            </a:r>
          </a:p>
          <a:p>
            <a:r>
              <a:rPr lang="cs-CZ" dirty="0"/>
              <a:t>Projekcí F[B] množiny funkčních závislostí F na množinu atributů A nazveme množinu </a:t>
            </a:r>
            <a:r>
              <a:rPr lang="cs-CZ" dirty="0" smtClean="0"/>
              <a:t>prvků X→Y</a:t>
            </a:r>
            <a:r>
              <a:rPr lang="cs-CZ" dirty="0"/>
              <a:t> </a:t>
            </a:r>
            <a:r>
              <a:rPr lang="cs-CZ" dirty="0" smtClean="0"/>
              <a:t>z</a:t>
            </a:r>
            <a:r>
              <a:rPr lang="cs-CZ" dirty="0"/>
              <a:t> </a:t>
            </a:r>
            <a:r>
              <a:rPr lang="cs-CZ" dirty="0" smtClean="0"/>
              <a:t>F</a:t>
            </a:r>
            <a:r>
              <a:rPr lang="cs-CZ" dirty="0"/>
              <a:t>+ takových, že X ∪ Y⊆ B.</a:t>
            </a:r>
          </a:p>
          <a:p>
            <a:r>
              <a:rPr lang="cs-CZ" dirty="0"/>
              <a:t>Řekneme, že dekompozice RO zachovává množinu funkčních závislostí F (zachovává </a:t>
            </a:r>
            <a:r>
              <a:rPr lang="cs-CZ" dirty="0" smtClean="0"/>
              <a:t>pokrytí závislostí</a:t>
            </a:r>
            <a:r>
              <a:rPr lang="cs-CZ" dirty="0"/>
              <a:t>), jestliže množina závislostí (F[B] ∪ F[C]) logicky implikuje závislosti v F, </a:t>
            </a:r>
            <a:r>
              <a:rPr lang="cs-CZ" dirty="0" smtClean="0"/>
              <a:t>tedy F</a:t>
            </a:r>
            <a:r>
              <a:rPr lang="cs-CZ" dirty="0"/>
              <a:t>+ = (F[B] ∪ F[C])+.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Zachování funkčních závislostí</a:t>
            </a:r>
          </a:p>
        </p:txBody>
      </p:sp>
    </p:spTree>
    <p:extLst>
      <p:ext uri="{BB962C8B-B14F-4D97-AF65-F5344CB8AC3E}">
        <p14:creationId xmlns:p14="http://schemas.microsoft.com/office/powerpoint/2010/main" val="8957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Uvažme relační schéma ADRESA(Město, Ulice, PSČ) se závislostmi F = {MU → P, P → M} </a:t>
            </a:r>
            <a:r>
              <a:rPr lang="cs-CZ" dirty="0" smtClean="0"/>
              <a:t>a </a:t>
            </a:r>
            <a:r>
              <a:rPr lang="pl-PL" dirty="0" smtClean="0"/>
              <a:t>jeho </a:t>
            </a:r>
            <a:r>
              <a:rPr lang="pl-PL" dirty="0"/>
              <a:t>rozklad RO = {UP(U, P), MP(M, P)}.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Zachování funkčních závislostí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dáno schéma R (A, B, C, D), rozklad </a:t>
            </a:r>
            <a:r>
              <a:rPr lang="cs-CZ" dirty="0" smtClean="0"/>
              <a:t>RO =</a:t>
            </a:r>
            <a:r>
              <a:rPr lang="cs-CZ" dirty="0"/>
              <a:t>  </a:t>
            </a:r>
            <a:r>
              <a:rPr lang="cs-CZ" dirty="0" smtClean="0"/>
              <a:t>{</a:t>
            </a:r>
            <a:r>
              <a:rPr lang="cs-CZ" dirty="0"/>
              <a:t>R1 (A, B), R2 (C, D)} se závislostmi </a:t>
            </a:r>
            <a:r>
              <a:rPr lang="cs-CZ" dirty="0" smtClean="0"/>
              <a:t>F</a:t>
            </a:r>
            <a:r>
              <a:rPr lang="cs-CZ" dirty="0"/>
              <a:t> </a:t>
            </a:r>
            <a:r>
              <a:rPr lang="cs-CZ" dirty="0" smtClean="0"/>
              <a:t>=</a:t>
            </a:r>
            <a:r>
              <a:rPr lang="cs-CZ" dirty="0"/>
              <a:t> </a:t>
            </a:r>
            <a:r>
              <a:rPr lang="cs-CZ" dirty="0" smtClean="0"/>
              <a:t>{</a:t>
            </a:r>
            <a:r>
              <a:rPr lang="cs-CZ" dirty="0"/>
              <a:t>A→B</a:t>
            </a:r>
            <a:r>
              <a:rPr lang="cs-CZ" dirty="0" smtClean="0"/>
              <a:t>, C</a:t>
            </a:r>
            <a:r>
              <a:rPr lang="cs-CZ" dirty="0"/>
              <a:t>→D}. </a:t>
            </a:r>
            <a:endParaRPr lang="cs-CZ" dirty="0" smtClean="0"/>
          </a:p>
          <a:p>
            <a:r>
              <a:rPr lang="cs-CZ" dirty="0" smtClean="0"/>
              <a:t>Otestujte </a:t>
            </a:r>
            <a:r>
              <a:rPr lang="cs-CZ" dirty="0" err="1"/>
              <a:t>bezeztrátovost</a:t>
            </a:r>
            <a:r>
              <a:rPr lang="cs-CZ" dirty="0"/>
              <a:t> informace i zachování </a:t>
            </a:r>
            <a:r>
              <a:rPr lang="cs-CZ" dirty="0" smtClean="0"/>
              <a:t>funkčních </a:t>
            </a:r>
            <a:r>
              <a:rPr lang="cs-CZ" dirty="0"/>
              <a:t>závislostí.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Zachování funkčních závislostí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dáno schéma R (A, B, C, </a:t>
            </a:r>
            <a:r>
              <a:rPr lang="cs-CZ" dirty="0" smtClean="0"/>
              <a:t>D)</a:t>
            </a:r>
          </a:p>
          <a:p>
            <a:r>
              <a:rPr lang="cs-CZ" dirty="0" smtClean="0"/>
              <a:t>F</a:t>
            </a:r>
            <a:r>
              <a:rPr lang="cs-CZ" dirty="0"/>
              <a:t> </a:t>
            </a:r>
            <a:r>
              <a:rPr lang="cs-CZ" dirty="0" smtClean="0"/>
              <a:t>=</a:t>
            </a:r>
            <a:r>
              <a:rPr lang="cs-CZ" dirty="0"/>
              <a:t> </a:t>
            </a:r>
            <a:r>
              <a:rPr lang="cs-CZ" dirty="0" smtClean="0"/>
              <a:t>{</a:t>
            </a:r>
            <a:r>
              <a:rPr lang="cs-CZ" dirty="0"/>
              <a:t>A→B</a:t>
            </a:r>
            <a:r>
              <a:rPr lang="cs-CZ" dirty="0" smtClean="0"/>
              <a:t>, C</a:t>
            </a:r>
            <a:r>
              <a:rPr lang="cs-CZ" dirty="0"/>
              <a:t>→</a:t>
            </a:r>
            <a:r>
              <a:rPr lang="cs-CZ" dirty="0" smtClean="0"/>
              <a:t>D,</a:t>
            </a:r>
            <a:r>
              <a:rPr lang="cs-CZ" dirty="0"/>
              <a:t> </a:t>
            </a:r>
            <a:r>
              <a:rPr lang="cs-CZ" dirty="0" smtClean="0"/>
              <a:t>B→C}. </a:t>
            </a:r>
          </a:p>
          <a:p>
            <a:r>
              <a:rPr lang="cs-CZ" dirty="0"/>
              <a:t>Otestujte </a:t>
            </a:r>
            <a:r>
              <a:rPr lang="cs-CZ" dirty="0" err="1"/>
              <a:t>bezeztrátovost</a:t>
            </a:r>
            <a:r>
              <a:rPr lang="cs-CZ" dirty="0"/>
              <a:t> informace i zachování funkčních závislostí</a:t>
            </a:r>
            <a:r>
              <a:rPr lang="cs-CZ" dirty="0" smtClean="0"/>
              <a:t>.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RO1= (R1(AB), R2(C))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RO2= </a:t>
            </a:r>
            <a:r>
              <a:rPr lang="cs-CZ" dirty="0"/>
              <a:t>(R1(AB), </a:t>
            </a:r>
            <a:r>
              <a:rPr lang="cs-CZ" dirty="0" smtClean="0"/>
              <a:t>R2(CD))</a:t>
            </a:r>
            <a:endParaRPr lang="cs-CZ" dirty="0"/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RO3= </a:t>
            </a:r>
            <a:r>
              <a:rPr lang="cs-CZ" dirty="0"/>
              <a:t>(</a:t>
            </a:r>
            <a:r>
              <a:rPr lang="cs-CZ" dirty="0" smtClean="0"/>
              <a:t>R1(ABD), R2(CD))</a:t>
            </a:r>
            <a:endParaRPr lang="cs-CZ" dirty="0"/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RO4= </a:t>
            </a:r>
            <a:r>
              <a:rPr lang="cs-CZ" dirty="0"/>
              <a:t>(</a:t>
            </a:r>
            <a:r>
              <a:rPr lang="cs-CZ" dirty="0" smtClean="0"/>
              <a:t>R1(ABC), R2(CD))</a:t>
            </a:r>
            <a:endParaRPr lang="cs-CZ" dirty="0"/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RO5= </a:t>
            </a:r>
            <a:r>
              <a:rPr lang="cs-CZ" dirty="0"/>
              <a:t>(R1(AB), </a:t>
            </a:r>
            <a:r>
              <a:rPr lang="cs-CZ" dirty="0" smtClean="0"/>
              <a:t>R2(CD), R3(CB))</a:t>
            </a:r>
            <a:endParaRPr lang="cs-CZ" dirty="0"/>
          </a:p>
          <a:p>
            <a:pPr marL="850392" lvl="1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Zachování funkčních závislostí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Normální forma</a:t>
            </a:r>
          </a:p>
          <a:p>
            <a:pPr lvl="1"/>
            <a:r>
              <a:rPr lang="cs-CZ" dirty="0" smtClean="0"/>
              <a:t>Pouze atomické atributy</a:t>
            </a:r>
          </a:p>
          <a:p>
            <a:r>
              <a:rPr lang="cs-CZ" dirty="0" smtClean="0"/>
              <a:t>2. Normální forma</a:t>
            </a:r>
          </a:p>
          <a:p>
            <a:pPr lvl="1"/>
            <a:r>
              <a:rPr lang="cs-CZ" dirty="0" smtClean="0"/>
              <a:t>Nesmí být sekundární atribut závislý na </a:t>
            </a:r>
            <a:r>
              <a:rPr lang="cs-CZ" dirty="0" err="1" smtClean="0"/>
              <a:t>podklíči</a:t>
            </a:r>
            <a:r>
              <a:rPr lang="cs-CZ" dirty="0"/>
              <a:t> </a:t>
            </a:r>
            <a:r>
              <a:rPr lang="cs-CZ" dirty="0" smtClean="0"/>
              <a:t>(Má smysl, pouze pokud je složený PK)</a:t>
            </a:r>
          </a:p>
          <a:p>
            <a:r>
              <a:rPr lang="cs-CZ" dirty="0" smtClean="0"/>
              <a:t>3. </a:t>
            </a:r>
            <a:r>
              <a:rPr lang="cs-CZ" dirty="0"/>
              <a:t>Normální </a:t>
            </a:r>
            <a:r>
              <a:rPr lang="cs-CZ" dirty="0" smtClean="0"/>
              <a:t>forma</a:t>
            </a:r>
          </a:p>
          <a:p>
            <a:pPr lvl="1"/>
            <a:r>
              <a:rPr lang="cs-CZ" dirty="0" smtClean="0"/>
              <a:t>Nesmí existovat závislost mezi sekundárními atributy</a:t>
            </a:r>
            <a:endParaRPr lang="cs-CZ" dirty="0"/>
          </a:p>
          <a:p>
            <a:r>
              <a:rPr lang="cs-CZ" dirty="0" smtClean="0"/>
              <a:t>BCNF</a:t>
            </a:r>
          </a:p>
          <a:p>
            <a:pPr lvl="1"/>
            <a:r>
              <a:rPr lang="cs-CZ" dirty="0" smtClean="0"/>
              <a:t>Nesmí být závislost mezi PK. Nesmí existovat taková závislost, že ze sekundárního atributu odvodím primární.</a:t>
            </a:r>
          </a:p>
          <a:p>
            <a:r>
              <a:rPr lang="cs-CZ" dirty="0" smtClean="0"/>
              <a:t>4. Normální forma</a:t>
            </a:r>
          </a:p>
          <a:p>
            <a:pPr lvl="1"/>
            <a:r>
              <a:rPr lang="cs-CZ" dirty="0" smtClean="0"/>
              <a:t>Pokud je v 3.NF a neobsahuje </a:t>
            </a:r>
            <a:r>
              <a:rPr lang="cs-CZ" dirty="0" err="1" smtClean="0"/>
              <a:t>multizávislosti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Normální formy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1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Normální forma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4897"/>
            <a:ext cx="8424936" cy="440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7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Je schéma: Firmy(</a:t>
            </a:r>
            <a:r>
              <a:rPr lang="cs-CZ" u="sng" dirty="0" err="1"/>
              <a:t>firma</a:t>
            </a:r>
            <a:r>
              <a:rPr lang="cs-CZ" dirty="0" err="1" smtClean="0"/>
              <a:t>,město,obyvatel</a:t>
            </a:r>
            <a:r>
              <a:rPr lang="cs-CZ" dirty="0" smtClean="0"/>
              <a:t>) ve 3.NF ?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Učitel(</a:t>
            </a:r>
            <a:r>
              <a:rPr lang="cs-CZ" u="sng" dirty="0"/>
              <a:t>ČU</a:t>
            </a:r>
            <a:r>
              <a:rPr lang="cs-CZ" dirty="0" smtClean="0"/>
              <a:t>, Jméno, Plat, Funkce). F={Č→JPF, F→P}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/>
              <a:t>R(A,B,C,D</a:t>
            </a:r>
            <a:r>
              <a:rPr lang="pt-BR" dirty="0" smtClean="0"/>
              <a:t>),</a:t>
            </a:r>
            <a:r>
              <a:rPr lang="cs-CZ" dirty="0" smtClean="0"/>
              <a:t> </a:t>
            </a:r>
            <a:r>
              <a:rPr lang="pt-BR" dirty="0" smtClean="0"/>
              <a:t>F</a:t>
            </a:r>
            <a:r>
              <a:rPr lang="pt-BR" dirty="0"/>
              <a:t>={</a:t>
            </a:r>
            <a:r>
              <a:rPr lang="pt-BR" dirty="0" smtClean="0"/>
              <a:t>A</a:t>
            </a:r>
            <a:r>
              <a:rPr lang="cs-CZ" dirty="0" smtClean="0"/>
              <a:t>→</a:t>
            </a:r>
            <a:r>
              <a:rPr lang="pt-BR" dirty="0" smtClean="0"/>
              <a:t>B,C</a:t>
            </a:r>
            <a:r>
              <a:rPr lang="cs-CZ" dirty="0" smtClean="0"/>
              <a:t>→</a:t>
            </a:r>
            <a:r>
              <a:rPr lang="pt-BR" dirty="0" smtClean="0"/>
              <a:t>D}</a:t>
            </a:r>
            <a:r>
              <a:rPr lang="cs-CZ" dirty="0" smtClean="0"/>
              <a:t>. Je schéma v BCNF?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Adresa(Město</a:t>
            </a:r>
            <a:r>
              <a:rPr lang="cs-CZ" dirty="0" smtClean="0"/>
              <a:t>, Ulice, PSČ), F</a:t>
            </a:r>
            <a:r>
              <a:rPr lang="cs-CZ" dirty="0"/>
              <a:t>={</a:t>
            </a:r>
            <a:r>
              <a:rPr lang="cs-CZ" dirty="0" smtClean="0"/>
              <a:t>MU→P,P→M</a:t>
            </a:r>
            <a:r>
              <a:rPr lang="cs-CZ" dirty="0"/>
              <a:t>}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Normální formy - příklady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4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Algoritmus dekompozice (též shora dolů, postupně nahrazuje jedno schéma dvěma</a:t>
            </a:r>
            <a:r>
              <a:rPr lang="cs-CZ" dirty="0"/>
              <a:t>)</a:t>
            </a:r>
          </a:p>
          <a:p>
            <a:r>
              <a:rPr lang="cs-CZ" dirty="0" smtClean="0"/>
              <a:t>Algoritmus syntézy (též zdola nahoru, syntézou přímo z funkčních závislostí)</a:t>
            </a:r>
          </a:p>
          <a:p>
            <a:r>
              <a:rPr lang="cs-CZ" dirty="0" smtClean="0"/>
              <a:t>Podmínkou je aby atributy měli jednoznačná jména v rámci univerzálního schématu.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Algoritmy návrhu </a:t>
            </a:r>
            <a:r>
              <a:rPr lang="cs-CZ" dirty="0" err="1" smtClean="0"/>
              <a:t>stuktury</a:t>
            </a:r>
            <a:r>
              <a:rPr lang="cs-CZ" dirty="0" smtClean="0"/>
              <a:t>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71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83" y="1196752"/>
            <a:ext cx="7816449" cy="459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6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Dekompozice relačního schématu R</a:t>
            </a:r>
            <a:r>
              <a:rPr lang="cs-CZ" dirty="0"/>
              <a:t>(</a:t>
            </a:r>
            <a:r>
              <a:rPr lang="cs-CZ" dirty="0" err="1"/>
              <a:t>A,f</a:t>
            </a:r>
            <a:r>
              <a:rPr lang="cs-CZ" dirty="0"/>
              <a:t>) je množina relačních </a:t>
            </a:r>
            <a:r>
              <a:rPr lang="cs-CZ" dirty="0" smtClean="0"/>
              <a:t>schémat </a:t>
            </a:r>
            <a:r>
              <a:rPr lang="pt-BR" b="1" dirty="0" smtClean="0"/>
              <a:t>RO</a:t>
            </a:r>
            <a:r>
              <a:rPr lang="cs-CZ" b="1" dirty="0" smtClean="0"/>
              <a:t> </a:t>
            </a:r>
            <a:r>
              <a:rPr lang="pt-BR" dirty="0" smtClean="0"/>
              <a:t>=</a:t>
            </a:r>
            <a:r>
              <a:rPr lang="cs-CZ" b="1" dirty="0"/>
              <a:t>  </a:t>
            </a:r>
            <a:r>
              <a:rPr lang="pt-BR" dirty="0" smtClean="0"/>
              <a:t>{</a:t>
            </a:r>
            <a:r>
              <a:rPr lang="pt-BR" b="1" dirty="0"/>
              <a:t>R1</a:t>
            </a:r>
            <a:r>
              <a:rPr lang="pt-BR" dirty="0"/>
              <a:t>(A1,f1</a:t>
            </a:r>
            <a:r>
              <a:rPr lang="pt-BR" dirty="0" smtClean="0"/>
              <a:t>),</a:t>
            </a:r>
            <a:r>
              <a:rPr lang="cs-CZ" dirty="0" smtClean="0"/>
              <a:t> </a:t>
            </a:r>
            <a:r>
              <a:rPr lang="pt-BR" dirty="0" smtClean="0"/>
              <a:t>..., </a:t>
            </a:r>
            <a:r>
              <a:rPr lang="pt-BR" b="1" dirty="0"/>
              <a:t>Rk</a:t>
            </a:r>
            <a:r>
              <a:rPr lang="pt-BR" dirty="0"/>
              <a:t>(Ak,fk)}, kde </a:t>
            </a:r>
            <a:r>
              <a:rPr lang="pt-BR" dirty="0" smtClean="0"/>
              <a:t>A</a:t>
            </a:r>
            <a:r>
              <a:rPr lang="cs-CZ" b="1" dirty="0"/>
              <a:t> </a:t>
            </a:r>
            <a:r>
              <a:rPr lang="pt-BR" dirty="0" smtClean="0"/>
              <a:t>=</a:t>
            </a:r>
            <a:r>
              <a:rPr lang="cs-CZ" b="1" dirty="0"/>
              <a:t> </a:t>
            </a:r>
            <a:r>
              <a:rPr lang="pt-BR" dirty="0" smtClean="0"/>
              <a:t>A1</a:t>
            </a:r>
            <a:r>
              <a:rPr lang="cs-CZ" b="1" dirty="0"/>
              <a:t> </a:t>
            </a:r>
            <a:r>
              <a:rPr lang="pt-BR" dirty="0" smtClean="0"/>
              <a:t>∪</a:t>
            </a:r>
            <a:r>
              <a:rPr lang="cs-CZ" b="1" dirty="0"/>
              <a:t> </a:t>
            </a:r>
            <a:r>
              <a:rPr lang="pt-BR" dirty="0" smtClean="0"/>
              <a:t>A2</a:t>
            </a:r>
            <a:r>
              <a:rPr lang="cs-CZ" b="1" dirty="0"/>
              <a:t> </a:t>
            </a:r>
            <a:r>
              <a:rPr lang="pt-BR" dirty="0" smtClean="0"/>
              <a:t>∪ </a:t>
            </a:r>
            <a:r>
              <a:rPr lang="pt-BR" dirty="0"/>
              <a:t>. . . ∪ Ak.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(A, B, C, D, E)</a:t>
            </a:r>
          </a:p>
          <a:p>
            <a:r>
              <a:rPr lang="cs-CZ" dirty="0" smtClean="0"/>
              <a:t>F {A→B,</a:t>
            </a:r>
            <a:r>
              <a:rPr lang="cs-CZ" dirty="0"/>
              <a:t> A</a:t>
            </a:r>
            <a:r>
              <a:rPr lang="cs-CZ" dirty="0" smtClean="0"/>
              <a:t>→</a:t>
            </a:r>
            <a:r>
              <a:rPr lang="cs-CZ" dirty="0"/>
              <a:t>C</a:t>
            </a:r>
            <a:r>
              <a:rPr lang="cs-CZ" dirty="0" smtClean="0"/>
              <a:t>, C→D, D→</a:t>
            </a:r>
            <a:r>
              <a:rPr lang="cs-CZ" dirty="0"/>
              <a:t>E</a:t>
            </a:r>
            <a:r>
              <a:rPr lang="cs-CZ" dirty="0" smtClean="0"/>
              <a:t>, D→C}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err="1" smtClean="0"/>
              <a:t>Fminnered</a:t>
            </a: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Spojení FZ se stejnou levou stranou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Spojení FZ se stejným uzávěrem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Přidání chybějících atributů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Doplnění chybějícího klíče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5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(</a:t>
            </a:r>
            <a:r>
              <a:rPr lang="cs-CZ" dirty="0" err="1" smtClean="0"/>
              <a:t>login</a:t>
            </a:r>
            <a:r>
              <a:rPr lang="cs-CZ" dirty="0" smtClean="0"/>
              <a:t>, jméno, </a:t>
            </a:r>
            <a:r>
              <a:rPr lang="cs-CZ" dirty="0" err="1" smtClean="0"/>
              <a:t>spz</a:t>
            </a:r>
            <a:r>
              <a:rPr lang="cs-CZ" dirty="0" smtClean="0"/>
              <a:t>, </a:t>
            </a:r>
            <a:r>
              <a:rPr lang="cs-CZ" dirty="0" err="1" smtClean="0"/>
              <a:t>modela_auta</a:t>
            </a:r>
            <a:r>
              <a:rPr lang="cs-CZ" dirty="0" smtClean="0"/>
              <a:t>, patro)</a:t>
            </a:r>
          </a:p>
          <a:p>
            <a:r>
              <a:rPr lang="cs-CZ" dirty="0" smtClean="0"/>
              <a:t>F {L→J, S→M}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err="1" smtClean="0"/>
              <a:t>Fminnered</a:t>
            </a: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Spojení FZ se stejnou levou stranou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Spojení FZ se stejným uzávěrem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Přidání chybějících atributů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Doplnění chybějícího klíče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45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Shora dolů</a:t>
            </a:r>
          </a:p>
          <a:p>
            <a:r>
              <a:rPr lang="cs-CZ" dirty="0" smtClean="0"/>
              <a:t>Postupně </a:t>
            </a:r>
            <a:r>
              <a:rPr lang="cs-CZ" dirty="0"/>
              <a:t>nahrazuje jedno schéma dvěma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5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Viz. příklad přednáška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4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Redundance a jiné komplikace plynou z toho, že některé atributy jsou funkčně závislé na klíči, ale i jeho části.</a:t>
            </a:r>
          </a:p>
          <a:p>
            <a:r>
              <a:rPr lang="cs-CZ" dirty="0" smtClean="0"/>
              <a:t>Redundance a komplikací se zbavíme vhodným rozdělením relačního schématu.</a:t>
            </a:r>
          </a:p>
          <a:p>
            <a:r>
              <a:rPr lang="cs-CZ" dirty="0" smtClean="0"/>
              <a:t>Binární dekompozice rozloží schéma na dvě schémata.</a:t>
            </a:r>
          </a:p>
          <a:p>
            <a:r>
              <a:rPr lang="cs-CZ" dirty="0" smtClean="0"/>
              <a:t>Binární relace je rekurzivní.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Dekompozice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55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ýsledné </a:t>
            </a:r>
            <a:r>
              <a:rPr lang="cs-CZ" dirty="0"/>
              <a:t>relace by měly obsahovat stejná data, jaká by obsahovala původní </a:t>
            </a:r>
            <a:r>
              <a:rPr lang="cs-CZ" dirty="0" smtClean="0"/>
              <a:t>databáze.</a:t>
            </a:r>
          </a:p>
          <a:p>
            <a:r>
              <a:rPr lang="cs-CZ" dirty="0" smtClean="0"/>
              <a:t>Výsledná schémata musí mít zachována stejná IO, která jsou v relačním přístupu vyjádřena funkčními závislostmi.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dekompozice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Nechť RO = {R1(B),R2(C)} je dekompozice relačního schématu R(A), tedy A = B ∪ C a F </a:t>
            </a:r>
            <a:r>
              <a:rPr lang="cs-CZ" sz="2800" dirty="0" smtClean="0"/>
              <a:t>je množina </a:t>
            </a:r>
            <a:r>
              <a:rPr lang="cs-CZ" sz="2800" dirty="0"/>
              <a:t>funkčních závislostí. Pak při rozkladu RO nedochází ke ztrátě informace vzhledem k </a:t>
            </a:r>
            <a:r>
              <a:rPr lang="cs-CZ" sz="2800" dirty="0" smtClean="0"/>
              <a:t>F právě </a:t>
            </a:r>
            <a:r>
              <a:rPr lang="cs-CZ" sz="2800" dirty="0"/>
              <a:t>tehdy, </a:t>
            </a:r>
            <a:r>
              <a:rPr lang="cs-CZ" sz="2800" dirty="0" smtClean="0"/>
              <a:t>když:</a:t>
            </a:r>
          </a:p>
          <a:p>
            <a:pPr marL="109728" indent="0">
              <a:buNone/>
            </a:pPr>
            <a:r>
              <a:rPr lang="cs-CZ" sz="2800" dirty="0" smtClean="0"/>
              <a:t> </a:t>
            </a:r>
          </a:p>
          <a:p>
            <a:pPr marL="109728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B </a:t>
            </a:r>
            <a:r>
              <a:rPr lang="cs-CZ" sz="2800" dirty="0"/>
              <a:t>∩ C → B - C nebo B ∩ C → C - B.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informace</a:t>
            </a:r>
          </a:p>
        </p:txBody>
      </p:sp>
    </p:spTree>
    <p:extLst>
      <p:ext uri="{BB962C8B-B14F-4D97-AF65-F5344CB8AC3E}">
        <p14:creationId xmlns:p14="http://schemas.microsoft.com/office/powerpoint/2010/main" val="28858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Zákon zachování informace</a:t>
            </a:r>
          </a:p>
          <a:p>
            <a:r>
              <a:rPr lang="cs-CZ" sz="2800" dirty="0" smtClean="0"/>
              <a:t>Zákon zachování množiny funkčních závislostí.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 musí splňovat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</a:t>
            </a:r>
            <a:r>
              <a:rPr lang="cs-CZ" dirty="0"/>
              <a:t>.: Pro relační schéma R(jméno, katedra, předmět, hodin) s klíčem {J, P} je dána </a:t>
            </a:r>
            <a:r>
              <a:rPr lang="cs-CZ" dirty="0" smtClean="0"/>
              <a:t>dekompozice RO </a:t>
            </a:r>
            <a:r>
              <a:rPr lang="cs-CZ" dirty="0"/>
              <a:t>= {R1(J, K), R2(J, P, H)} a funkční závislostí F = {J → K}. Je u tento rozklad bezeztrátový</a:t>
            </a:r>
            <a:r>
              <a:rPr lang="cs-CZ" dirty="0" smtClean="0"/>
              <a:t>?</a:t>
            </a:r>
          </a:p>
          <a:p>
            <a:r>
              <a:rPr lang="cs-CZ" dirty="0" smtClean="0"/>
              <a:t>JK </a:t>
            </a:r>
            <a:r>
              <a:rPr lang="cs-CZ" sz="2800" dirty="0" smtClean="0"/>
              <a:t>∩ JPH	→ JK – JPH</a:t>
            </a:r>
          </a:p>
          <a:p>
            <a:pPr marL="109728" indent="0">
              <a:buNone/>
            </a:pPr>
            <a:r>
              <a:rPr lang="cs-CZ" sz="2800" dirty="0" smtClean="0"/>
              <a:t>        J      	→     K		--je v F</a:t>
            </a:r>
          </a:p>
          <a:p>
            <a:r>
              <a:rPr lang="cs-CZ" sz="2800" dirty="0"/>
              <a:t>JK ∩ JPH	→ </a:t>
            </a:r>
            <a:r>
              <a:rPr lang="cs-CZ" sz="2800" dirty="0" smtClean="0"/>
              <a:t>JPH </a:t>
            </a:r>
            <a:r>
              <a:rPr lang="cs-CZ" sz="2800" dirty="0"/>
              <a:t>– </a:t>
            </a:r>
            <a:r>
              <a:rPr lang="cs-CZ" sz="2800" dirty="0" smtClean="0"/>
              <a:t>JK</a:t>
            </a:r>
            <a:endParaRPr lang="cs-CZ" sz="2800" dirty="0"/>
          </a:p>
          <a:p>
            <a:pPr marL="109728" indent="0">
              <a:buNone/>
            </a:pPr>
            <a:r>
              <a:rPr lang="cs-CZ" sz="2800" dirty="0"/>
              <a:t>    </a:t>
            </a:r>
            <a:r>
              <a:rPr lang="cs-CZ" sz="2800" dirty="0" smtClean="0"/>
              <a:t>    J    	→     </a:t>
            </a:r>
            <a:r>
              <a:rPr lang="cs-CZ" sz="2800" dirty="0"/>
              <a:t>J	</a:t>
            </a:r>
            <a:r>
              <a:rPr lang="cs-CZ" sz="2800" dirty="0" smtClean="0"/>
              <a:t>	--</a:t>
            </a:r>
            <a:r>
              <a:rPr lang="cs-CZ" sz="2800" dirty="0"/>
              <a:t>není v </a:t>
            </a:r>
            <a:r>
              <a:rPr lang="cs-CZ" sz="2800" dirty="0" smtClean="0"/>
              <a:t>F</a:t>
            </a:r>
          </a:p>
          <a:p>
            <a:r>
              <a:rPr lang="cs-CZ" sz="2800" dirty="0" smtClean="0"/>
              <a:t>Rozklad je bezeztrátový, protože J→K je v F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informace</a:t>
            </a:r>
          </a:p>
        </p:txBody>
      </p:sp>
    </p:spTree>
    <p:extLst>
      <p:ext uri="{BB962C8B-B14F-4D97-AF65-F5344CB8AC3E}">
        <p14:creationId xmlns:p14="http://schemas.microsoft.com/office/powerpoint/2010/main" val="190201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</a:t>
            </a:r>
            <a:r>
              <a:rPr lang="cs-CZ" dirty="0"/>
              <a:t>.: Pro relační schéma R (jméno, katedra, předmět) je dána dekompozice </a:t>
            </a:r>
            <a:r>
              <a:rPr lang="cs-CZ" dirty="0" smtClean="0"/>
              <a:t>RO =</a:t>
            </a:r>
            <a:r>
              <a:rPr lang="cs-CZ" dirty="0"/>
              <a:t>  </a:t>
            </a:r>
            <a:r>
              <a:rPr lang="cs-CZ" dirty="0" smtClean="0"/>
              <a:t>{</a:t>
            </a:r>
            <a:r>
              <a:rPr lang="cs-CZ" dirty="0"/>
              <a:t>R1(J,K</a:t>
            </a:r>
            <a:r>
              <a:rPr lang="cs-CZ" dirty="0" smtClean="0"/>
              <a:t>),R2(K,P)} a </a:t>
            </a:r>
            <a:r>
              <a:rPr lang="cs-CZ" dirty="0"/>
              <a:t>množina závislostí </a:t>
            </a:r>
            <a:r>
              <a:rPr lang="cs-CZ" dirty="0" smtClean="0"/>
              <a:t>F</a:t>
            </a:r>
            <a:r>
              <a:rPr lang="cs-CZ" dirty="0"/>
              <a:t> </a:t>
            </a:r>
            <a:r>
              <a:rPr lang="cs-CZ" dirty="0" smtClean="0"/>
              <a:t>=</a:t>
            </a:r>
            <a:r>
              <a:rPr lang="cs-CZ" dirty="0"/>
              <a:t> </a:t>
            </a:r>
            <a:r>
              <a:rPr lang="cs-CZ" dirty="0" smtClean="0"/>
              <a:t>{</a:t>
            </a:r>
            <a:r>
              <a:rPr lang="cs-CZ" dirty="0"/>
              <a:t>J → K}. Je u tento rozklad bezeztrátový?</a:t>
            </a:r>
            <a:endParaRPr lang="cs-CZ" dirty="0" smtClean="0"/>
          </a:p>
          <a:p>
            <a:r>
              <a:rPr lang="cs-CZ" dirty="0" smtClean="0"/>
              <a:t>JK </a:t>
            </a:r>
            <a:r>
              <a:rPr lang="cs-CZ" sz="2800" dirty="0" smtClean="0"/>
              <a:t>∩ KP	→ JK – KP</a:t>
            </a:r>
          </a:p>
          <a:p>
            <a:pPr marL="109728" indent="0">
              <a:buNone/>
            </a:pPr>
            <a:r>
              <a:rPr lang="cs-CZ" sz="2800" dirty="0" smtClean="0"/>
              <a:t>        K     	→     J		--není v F</a:t>
            </a:r>
          </a:p>
          <a:p>
            <a:r>
              <a:rPr lang="cs-CZ" sz="2800" dirty="0"/>
              <a:t>JK ∩ </a:t>
            </a:r>
            <a:r>
              <a:rPr lang="cs-CZ" sz="2800" dirty="0" smtClean="0"/>
              <a:t>KP</a:t>
            </a:r>
            <a:r>
              <a:rPr lang="cs-CZ" sz="2800" dirty="0"/>
              <a:t>	→ </a:t>
            </a:r>
            <a:r>
              <a:rPr lang="cs-CZ" sz="2800" dirty="0" smtClean="0"/>
              <a:t>KP </a:t>
            </a:r>
            <a:r>
              <a:rPr lang="cs-CZ" sz="2800" dirty="0"/>
              <a:t>– </a:t>
            </a:r>
            <a:r>
              <a:rPr lang="cs-CZ" sz="2800" dirty="0" smtClean="0"/>
              <a:t>JK</a:t>
            </a:r>
            <a:endParaRPr lang="cs-CZ" sz="2800" dirty="0"/>
          </a:p>
          <a:p>
            <a:pPr marL="109728" indent="0">
              <a:buNone/>
            </a:pPr>
            <a:r>
              <a:rPr lang="cs-CZ" sz="2800" dirty="0"/>
              <a:t>    </a:t>
            </a:r>
            <a:r>
              <a:rPr lang="cs-CZ" sz="2800" dirty="0" smtClean="0"/>
              <a:t>    K    	→     P</a:t>
            </a:r>
            <a:r>
              <a:rPr lang="cs-CZ" sz="2800" dirty="0"/>
              <a:t>	</a:t>
            </a:r>
            <a:r>
              <a:rPr lang="cs-CZ" sz="2800" dirty="0" smtClean="0"/>
              <a:t>	--</a:t>
            </a:r>
            <a:r>
              <a:rPr lang="cs-CZ" sz="2800" dirty="0"/>
              <a:t>není v </a:t>
            </a:r>
            <a:r>
              <a:rPr lang="cs-CZ" sz="2800" dirty="0" smtClean="0"/>
              <a:t>F</a:t>
            </a:r>
          </a:p>
          <a:p>
            <a:r>
              <a:rPr lang="cs-CZ" sz="2800" dirty="0" smtClean="0"/>
              <a:t>Rozklad je </a:t>
            </a:r>
            <a:r>
              <a:rPr lang="cs-CZ" sz="2800" dirty="0" err="1" smtClean="0"/>
              <a:t>trátový</a:t>
            </a:r>
            <a:r>
              <a:rPr lang="cs-CZ" sz="2800" dirty="0" smtClean="0"/>
              <a:t>, protože K→J ani </a:t>
            </a:r>
            <a:r>
              <a:rPr lang="cs-CZ" sz="2800" dirty="0"/>
              <a:t>K</a:t>
            </a:r>
            <a:r>
              <a:rPr lang="cs-CZ" sz="2800" dirty="0" smtClean="0"/>
              <a:t>→P není v F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informace</a:t>
            </a:r>
          </a:p>
        </p:txBody>
      </p:sp>
    </p:spTree>
    <p:extLst>
      <p:ext uri="{BB962C8B-B14F-4D97-AF65-F5344CB8AC3E}">
        <p14:creationId xmlns:p14="http://schemas.microsoft.com/office/powerpoint/2010/main" val="36079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</a:t>
            </a:r>
            <a:r>
              <a:rPr lang="cs-CZ" dirty="0"/>
              <a:t>.: </a:t>
            </a:r>
            <a:r>
              <a:rPr lang="cs-CZ" dirty="0"/>
              <a:t>Mějme schéma R(A,B,C), kde A,B,C jsou disjunktní podmnožiny atributů a funkční </a:t>
            </a:r>
            <a:r>
              <a:rPr lang="cs-CZ" dirty="0" smtClean="0"/>
              <a:t>závislost F </a:t>
            </a:r>
            <a:r>
              <a:rPr lang="cs-CZ" dirty="0"/>
              <a:t>={B→C}. </a:t>
            </a:r>
            <a:endParaRPr lang="cs-CZ" dirty="0" smtClean="0"/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Otestujte </a:t>
            </a:r>
            <a:r>
              <a:rPr lang="cs-CZ" dirty="0" err="1"/>
              <a:t>bezeztrátovost</a:t>
            </a:r>
            <a:r>
              <a:rPr lang="cs-CZ" dirty="0"/>
              <a:t> </a:t>
            </a:r>
            <a:r>
              <a:rPr lang="cs-CZ" dirty="0" smtClean="0"/>
              <a:t>rozkladů.</a:t>
            </a:r>
            <a:endParaRPr lang="cs-CZ" dirty="0"/>
          </a:p>
          <a:p>
            <a:r>
              <a:rPr lang="pt-BR" dirty="0"/>
              <a:t>RO1 = {R1(B, C), R2(A, B)}</a:t>
            </a:r>
          </a:p>
          <a:p>
            <a:r>
              <a:rPr lang="pt-BR" dirty="0"/>
              <a:t>RO2 = {R1(B, C), R2(A, C)}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informace</a:t>
            </a:r>
          </a:p>
        </p:txBody>
      </p:sp>
    </p:spTree>
    <p:extLst>
      <p:ext uri="{BB962C8B-B14F-4D97-AF65-F5344CB8AC3E}">
        <p14:creationId xmlns:p14="http://schemas.microsoft.com/office/powerpoint/2010/main" val="18441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7847</TotalTime>
  <Words>1678</Words>
  <Application>Microsoft Office PowerPoint</Application>
  <PresentationFormat>Předvádění na obrazovce (4:3)</PresentationFormat>
  <Paragraphs>251</Paragraphs>
  <Slides>23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Shluk</vt:lpstr>
      <vt:lpstr>Úvod do databázových systémů</vt:lpstr>
      <vt:lpstr>Dekompozice</vt:lpstr>
      <vt:lpstr>Dekompozice</vt:lpstr>
      <vt:lpstr>Vlastnosti dekompozice</vt:lpstr>
      <vt:lpstr>Zákon zachování informace</vt:lpstr>
      <vt:lpstr>Dekompozice musí splňovat</vt:lpstr>
      <vt:lpstr>Zákon zachování informace</vt:lpstr>
      <vt:lpstr>Zákon zachování informace</vt:lpstr>
      <vt:lpstr>Zákon zachování informace</vt:lpstr>
      <vt:lpstr>Zachování funkčních závislostí</vt:lpstr>
      <vt:lpstr>Zachování funkčních závislostí</vt:lpstr>
      <vt:lpstr>Zachování funkčních závislostí</vt:lpstr>
      <vt:lpstr>Zachování funkčních závislostí</vt:lpstr>
      <vt:lpstr>Zachování funkčních závislostí</vt:lpstr>
      <vt:lpstr>Normální formy</vt:lpstr>
      <vt:lpstr>4. Normální forma</vt:lpstr>
      <vt:lpstr>Normální formy - příklady</vt:lpstr>
      <vt:lpstr>Algoritmy návrhu stuktury DB</vt:lpstr>
      <vt:lpstr>Syntéza</vt:lpstr>
      <vt:lpstr>Syntéza</vt:lpstr>
      <vt:lpstr>Syntéza</vt:lpstr>
      <vt:lpstr>Dekompozice</vt:lpstr>
      <vt:lpstr>Dekompozice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databázových systémů</dc:title>
  <dc:creator>Pavlos</dc:creator>
  <cp:lastModifiedBy>Pavlos</cp:lastModifiedBy>
  <cp:revision>185</cp:revision>
  <cp:lastPrinted>2011-10-17T23:38:37Z</cp:lastPrinted>
  <dcterms:created xsi:type="dcterms:W3CDTF">2011-09-12T20:08:16Z</dcterms:created>
  <dcterms:modified xsi:type="dcterms:W3CDTF">2011-12-06T02:58:23Z</dcterms:modified>
</cp:coreProperties>
</file>