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61" r:id="rId6"/>
    <p:sldId id="262" r:id="rId7"/>
    <p:sldId id="269" r:id="rId8"/>
    <p:sldId id="263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70" r:id="rId20"/>
    <p:sldId id="271" r:id="rId21"/>
    <p:sldId id="274" r:id="rId22"/>
    <p:sldId id="268" r:id="rId23"/>
    <p:sldId id="273" r:id="rId24"/>
    <p:sldId id="272" r:id="rId25"/>
    <p:sldId id="264" r:id="rId26"/>
    <p:sldId id="265" r:id="rId27"/>
    <p:sldId id="266" r:id="rId28"/>
    <p:sldId id="267" r:id="rId29"/>
    <p:sldId id="275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B57A"/>
    <a:srgbClr val="E26B0A"/>
    <a:srgbClr val="FDE9D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047" autoAdjust="0"/>
  </p:normalViewPr>
  <p:slideViewPr>
    <p:cSldViewPr>
      <p:cViewPr varScale="1">
        <p:scale>
          <a:sx n="99" d="100"/>
          <a:sy n="99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39AEF-30E9-4EB9-93C0-776F89731395}" type="datetimeFigureOut">
              <a:rPr lang="cs-CZ" smtClean="0"/>
              <a:t>10.10.2013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E470F-AC5E-484E-83AA-D7B76A2777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026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726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2028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2028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2028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2028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2028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2028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2028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2028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2028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590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Relace není vazba, ale obsah tabulky !</a:t>
            </a:r>
          </a:p>
          <a:p>
            <a:r>
              <a:rPr lang="cs-CZ" dirty="0" smtClean="0"/>
              <a:t>Př.</a:t>
            </a:r>
          </a:p>
          <a:p>
            <a:r>
              <a:rPr lang="cs-CZ" dirty="0" smtClean="0"/>
              <a:t>R je název relace – student</a:t>
            </a:r>
          </a:p>
          <a:p>
            <a:r>
              <a:rPr lang="cs-CZ" dirty="0" smtClean="0"/>
              <a:t>A jsou atributy –</a:t>
            </a:r>
            <a:r>
              <a:rPr lang="cs-CZ" baseline="0" dirty="0" smtClean="0"/>
              <a:t> jméno, příjmení</a:t>
            </a:r>
          </a:p>
          <a:p>
            <a:r>
              <a:rPr lang="cs-CZ" baseline="0" dirty="0" smtClean="0"/>
              <a:t>f je datový slovník (u každého atributu, máme definovanou velikost a integritní omezení)</a:t>
            </a:r>
          </a:p>
          <a:p>
            <a:endParaRPr lang="cs-CZ" baseline="0" dirty="0" smtClean="0"/>
          </a:p>
          <a:p>
            <a:r>
              <a:rPr lang="cs-CZ" baseline="0" dirty="0" smtClean="0"/>
              <a:t>Příklad relace kartézský součin: všechny </a:t>
            </a:r>
            <a:r>
              <a:rPr lang="cs-CZ" baseline="0" dirty="0" err="1" smtClean="0"/>
              <a:t>loginy</a:t>
            </a:r>
            <a:r>
              <a:rPr lang="cs-CZ" baseline="0" dirty="0" smtClean="0"/>
              <a:t> × všechny jména × všechny příjmení – máme všechny možné kombinace. Ale relace je </a:t>
            </a:r>
            <a:r>
              <a:rPr lang="cs-CZ" baseline="0" dirty="0" err="1" smtClean="0"/>
              <a:t>podmnožinout</a:t>
            </a:r>
            <a:r>
              <a:rPr lang="cs-CZ" baseline="0" dirty="0" smtClean="0"/>
              <a:t>, proto si vybereme jen kombinace pro naše záznamy, které chceme evidovat. Např. nov123, Petr, Novák …</a:t>
            </a:r>
          </a:p>
          <a:p>
            <a:endParaRPr lang="cs-CZ" baseline="0" dirty="0" smtClean="0"/>
          </a:p>
          <a:p>
            <a:r>
              <a:rPr lang="cs-CZ" baseline="0" dirty="0" smtClean="0"/>
              <a:t>Stupeň relace R je počet atributů relace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6025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931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931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5865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2226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2226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918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918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2483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9871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987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989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504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602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511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Projekce – výběr</a:t>
            </a:r>
            <a:r>
              <a:rPr lang="cs-CZ" baseline="0" dirty="0" smtClean="0"/>
              <a:t> sloupců, zapisuje se do hranatých závorek</a:t>
            </a:r>
          </a:p>
          <a:p>
            <a:r>
              <a:rPr lang="cs-CZ" baseline="0" dirty="0" smtClean="0"/>
              <a:t>Selekce – výběr řádků, zapisuje se do kulatých závorek</a:t>
            </a:r>
          </a:p>
          <a:p>
            <a:r>
              <a:rPr lang="cs-CZ" baseline="0" dirty="0" smtClean="0"/>
              <a:t>Přirozené spojení – Relace musí mít alespoň jeden společný atribut, jinak </a:t>
            </a:r>
            <a:r>
              <a:rPr lang="cs-CZ" baseline="0" dirty="0" err="1" smtClean="0"/>
              <a:t>vzikne</a:t>
            </a:r>
            <a:r>
              <a:rPr lang="cs-CZ" baseline="0" dirty="0" smtClean="0"/>
              <a:t> prázdná relace.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721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Shodné</a:t>
            </a:r>
            <a:r>
              <a:rPr lang="cs-CZ" baseline="0" dirty="0" smtClean="0"/>
              <a:t> relace jsou takové, které mají stejné atributy a stejné domény.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184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202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FFF491-1686-4CA4-AF2B-95D6519EBFD0}" type="datetimeFigureOut">
              <a:rPr lang="cs-CZ" smtClean="0"/>
              <a:t>10.10.2013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E5B274-5B56-4213-BEBD-76DABBC4DB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FF491-1686-4CA4-AF2B-95D6519EBFD0}" type="datetimeFigureOut">
              <a:rPr lang="cs-CZ" smtClean="0"/>
              <a:t>10.10.2013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5B274-5B56-4213-BEBD-76DABBC4DB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FF491-1686-4CA4-AF2B-95D6519EBFD0}" type="datetimeFigureOut">
              <a:rPr lang="cs-CZ" smtClean="0"/>
              <a:t>10.10.2013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5B274-5B56-4213-BEBD-76DABBC4DB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FF491-1686-4CA4-AF2B-95D6519EBFD0}" type="datetimeFigureOut">
              <a:rPr lang="cs-CZ" smtClean="0"/>
              <a:t>10.10.2013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5B274-5B56-4213-BEBD-76DABBC4DBA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FF491-1686-4CA4-AF2B-95D6519EBFD0}" type="datetimeFigureOut">
              <a:rPr lang="cs-CZ" smtClean="0"/>
              <a:t>10.10.2013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5B274-5B56-4213-BEBD-76DABBC4DBA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FF491-1686-4CA4-AF2B-95D6519EBFD0}" type="datetimeFigureOut">
              <a:rPr lang="cs-CZ" smtClean="0"/>
              <a:t>10.10.2013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5B274-5B56-4213-BEBD-76DABBC4DBA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FF491-1686-4CA4-AF2B-95D6519EBFD0}" type="datetimeFigureOut">
              <a:rPr lang="cs-CZ" smtClean="0"/>
              <a:t>10.10.2013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5B274-5B56-4213-BEBD-76DABBC4DBA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FF491-1686-4CA4-AF2B-95D6519EBFD0}" type="datetimeFigureOut">
              <a:rPr lang="cs-CZ" smtClean="0"/>
              <a:t>10.10.2013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5B274-5B56-4213-BEBD-76DABBC4DBA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FF491-1686-4CA4-AF2B-95D6519EBFD0}" type="datetimeFigureOut">
              <a:rPr lang="cs-CZ" smtClean="0"/>
              <a:t>10.10.2013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5B274-5B56-4213-BEBD-76DABBC4DB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1FFF491-1686-4CA4-AF2B-95D6519EBFD0}" type="datetimeFigureOut">
              <a:rPr lang="cs-CZ" smtClean="0"/>
              <a:t>10.10.2013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5B274-5B56-4213-BEBD-76DABBC4DBA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FFF491-1686-4CA4-AF2B-95D6519EBFD0}" type="datetimeFigureOut">
              <a:rPr lang="cs-CZ" smtClean="0"/>
              <a:t>10.10.2013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E5B274-5B56-4213-BEBD-76DABBC4DBA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FFF491-1686-4CA4-AF2B-95D6519EBFD0}" type="datetimeFigureOut">
              <a:rPr lang="cs-CZ" smtClean="0"/>
              <a:t>10.10.2013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E5B274-5B56-4213-BEBD-76DABBC4DBA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1052736"/>
            <a:ext cx="7772400" cy="1828800"/>
          </a:xfrm>
        </p:spPr>
        <p:txBody>
          <a:bodyPr/>
          <a:lstStyle/>
          <a:p>
            <a:pPr algn="ctr"/>
            <a:r>
              <a:rPr lang="cs-CZ" dirty="0" smtClean="0"/>
              <a:t>Úvod do databázových systémů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284984"/>
            <a:ext cx="7772400" cy="1199704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sz="3600" dirty="0" smtClean="0"/>
              <a:t>Cvičení 02</a:t>
            </a:r>
          </a:p>
          <a:p>
            <a:pPr algn="ctr"/>
            <a:r>
              <a:rPr lang="cs-CZ" sz="3600" dirty="0" smtClean="0"/>
              <a:t>Relační algebra</a:t>
            </a:r>
            <a:endParaRPr lang="cs-CZ" sz="3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733256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Ing. Pavel Bednář</a:t>
            </a:r>
          </a:p>
          <a:p>
            <a:r>
              <a:rPr lang="cs-CZ" sz="2000" dirty="0" smtClean="0">
                <a:solidFill>
                  <a:schemeClr val="bg1"/>
                </a:solidFill>
              </a:rPr>
              <a:t>pavel.bednar.st1@vsb.cz</a:t>
            </a:r>
          </a:p>
          <a:p>
            <a:r>
              <a:rPr lang="cs-CZ" sz="2000" dirty="0" smtClean="0">
                <a:solidFill>
                  <a:schemeClr val="bg1"/>
                </a:solidFill>
              </a:rPr>
              <a:t>http://pavelbednar.aspone.cz</a:t>
            </a:r>
            <a:endParaRPr lang="cs-CZ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75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Průnik množin – A ⋂ B</a:t>
            </a:r>
            <a:endParaRPr lang="cs-CZ" b="1" dirty="0"/>
          </a:p>
          <a:p>
            <a:pPr marL="109728" indent="0">
              <a:buNone/>
            </a:pPr>
            <a:r>
              <a:rPr lang="cs-CZ" sz="2000" i="1" dirty="0"/>
              <a:t>Průnik množiny A, B rozumíme množinu všech prvků, které patří do množiny A i do množiny B</a:t>
            </a:r>
            <a:r>
              <a:rPr lang="cs-CZ" sz="2000" i="1" dirty="0" smtClean="0"/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- Množiny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212" y="2852936"/>
            <a:ext cx="49815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08202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Doplněk množiny – A‘</a:t>
            </a:r>
            <a:endParaRPr lang="cs-CZ" b="1" dirty="0"/>
          </a:p>
          <a:p>
            <a:pPr marL="109728" indent="0">
              <a:buNone/>
            </a:pPr>
            <a:r>
              <a:rPr lang="cs-CZ" sz="2000" i="1" dirty="0"/>
              <a:t>Doplněk množiny A rozumíme množinu všech prvků, které do množiny A nepatří</a:t>
            </a:r>
            <a:r>
              <a:rPr lang="cs-CZ" sz="2000" i="1" dirty="0" smtClean="0"/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- Množiny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975" y="3135610"/>
            <a:ext cx="497205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57969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Rozdíl množin 	A-B</a:t>
            </a:r>
            <a:endParaRPr lang="cs-CZ" b="1" dirty="0"/>
          </a:p>
          <a:p>
            <a:pPr marL="109728" indent="0">
              <a:buNone/>
            </a:pPr>
            <a:r>
              <a:rPr lang="cs-CZ" sz="2000" i="1" dirty="0"/>
              <a:t>Rozdíl množin A,B rozumíme množin prvků, které do množiny A patří a do množiny B nepatří</a:t>
            </a:r>
            <a:r>
              <a:rPr lang="cs-CZ" sz="2000" i="1" dirty="0" smtClean="0"/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- Množiny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213" y="2900536"/>
            <a:ext cx="49815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22990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746" y="1763166"/>
            <a:ext cx="5536508" cy="3961905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1: 	U–(A∪(B∩C))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59807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746" y="1763166"/>
            <a:ext cx="5536508" cy="3961905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1: 	U–(A∪(B∩C))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37241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746" y="1763166"/>
            <a:ext cx="5536508" cy="3961905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Příklad 2: 	(</a:t>
            </a:r>
            <a:r>
              <a:rPr lang="cs-CZ" dirty="0"/>
              <a:t>U–(B∩</a:t>
            </a:r>
            <a:r>
              <a:rPr lang="cs-CZ" dirty="0" smtClean="0"/>
              <a:t>C)) ∩ (A∪B)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9570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746" y="1763166"/>
            <a:ext cx="5536508" cy="3961905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2: 	U–(A∪(B∩C))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65937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746" y="1763166"/>
            <a:ext cx="5536508" cy="3961905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3: 	(A∪B)∩(U-</a:t>
            </a:r>
            <a:r>
              <a:rPr lang="cs-CZ" dirty="0"/>
              <a:t>(</a:t>
            </a:r>
            <a:r>
              <a:rPr lang="cs-CZ" dirty="0" smtClean="0"/>
              <a:t>A∩B))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58352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746" y="1763166"/>
            <a:ext cx="5536508" cy="3961905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3: 	(A∪B)∩(U-</a:t>
            </a:r>
            <a:r>
              <a:rPr lang="cs-CZ" dirty="0"/>
              <a:t>(</a:t>
            </a:r>
            <a:r>
              <a:rPr lang="cs-CZ" dirty="0" smtClean="0"/>
              <a:t>A∩B))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57499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ástupný symbol pro obsah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Z tabulky studentů, vybereme </a:t>
                </a:r>
                <a:r>
                  <a:rPr lang="cs-CZ" dirty="0" err="1" smtClean="0"/>
                  <a:t>login</a:t>
                </a:r>
                <a:r>
                  <a:rPr lang="cs-CZ" dirty="0" smtClean="0"/>
                  <a:t> a příjmení.</a:t>
                </a:r>
              </a:p>
              <a:p>
                <a:endParaRPr lang="cs-CZ" dirty="0"/>
              </a:p>
              <a:p>
                <a:endParaRPr lang="cs-CZ" dirty="0" smtClean="0"/>
              </a:p>
              <a:p>
                <a:endParaRPr lang="cs-CZ" dirty="0"/>
              </a:p>
              <a:p>
                <a:endParaRPr lang="cs-CZ" dirty="0" smtClean="0"/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 smtClean="0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𝑙𝑜𝑔𝑖𝑛</m:t>
                        </m:r>
                        <m:r>
                          <a:rPr lang="cs-CZ" b="0" i="1" smtClean="0">
                            <a:latin typeface="Cambria Math"/>
                          </a:rPr>
                          <m:t>,</m:t>
                        </m:r>
                        <m:r>
                          <a:rPr lang="cs-CZ" b="0" i="1" smtClean="0">
                            <a:latin typeface="Cambria Math"/>
                          </a:rPr>
                          <m:t>𝑝</m:t>
                        </m:r>
                        <m:r>
                          <a:rPr lang="cs-CZ" b="0" i="1" smtClean="0">
                            <a:latin typeface="Cambria Math"/>
                          </a:rPr>
                          <m:t>ří</m:t>
                        </m:r>
                        <m:r>
                          <a:rPr lang="cs-CZ" b="0" i="1" smtClean="0">
                            <a:latin typeface="Cambria Math"/>
                          </a:rPr>
                          <m:t>𝑗𝑚𝑒𝑛</m:t>
                        </m:r>
                        <m:r>
                          <a:rPr lang="cs-CZ" b="0" i="1" smtClean="0">
                            <a:latin typeface="Cambria Math"/>
                          </a:rPr>
                          <m:t>í</m:t>
                        </m:r>
                      </m:sub>
                    </m:sSub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𝑆𝑡𝑢𝑑𝑒𝑛𝑡</m:t>
                        </m:r>
                      </m:e>
                    </m:d>
                  </m:oMath>
                </a14:m>
                <a:endParaRPr lang="cs-CZ" b="0" dirty="0" smtClean="0"/>
              </a:p>
              <a:p>
                <a:r>
                  <a:rPr lang="cs-CZ" sz="2400" dirty="0"/>
                  <a:t>\</a:t>
                </a:r>
                <a:r>
                  <a:rPr lang="cs-CZ" sz="2400" dirty="0" err="1"/>
                  <a:t>project</a:t>
                </a:r>
                <a:r>
                  <a:rPr lang="cs-CZ" sz="2400" dirty="0"/>
                  <a:t>_{</a:t>
                </a:r>
                <a:r>
                  <a:rPr lang="cs-CZ" sz="2400" dirty="0" err="1"/>
                  <a:t>login,příjmení</a:t>
                </a:r>
                <a:r>
                  <a:rPr lang="cs-CZ" sz="2400" dirty="0"/>
                  <a:t>} (Student)</a:t>
                </a:r>
              </a:p>
              <a:p>
                <a:pPr marL="109728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2" name="Zástupný symbol pro obsah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Projekce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9238"/>
              </p:ext>
            </p:extLst>
          </p:nvPr>
        </p:nvGraphicFramePr>
        <p:xfrm>
          <a:off x="930672" y="2636912"/>
          <a:ext cx="2489200" cy="1609725"/>
        </p:xfrm>
        <a:graphic>
          <a:graphicData uri="http://schemas.openxmlformats.org/drawingml/2006/table">
            <a:tbl>
              <a:tblPr/>
              <a:tblGrid>
                <a:gridCol w="825500"/>
                <a:gridCol w="850900"/>
                <a:gridCol w="812800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jméno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příjmení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login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Ježek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JEZ032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Dlouhý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DLO351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Vlčková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VLC0043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Benešová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Jiřina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BEN391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Dlouhý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DLO102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258180"/>
              </p:ext>
            </p:extLst>
          </p:nvPr>
        </p:nvGraphicFramePr>
        <p:xfrm>
          <a:off x="5284564" y="2683371"/>
          <a:ext cx="1663700" cy="1609725"/>
        </p:xfrm>
        <a:graphic>
          <a:graphicData uri="http://schemas.openxmlformats.org/drawingml/2006/table">
            <a:tbl>
              <a:tblPr/>
              <a:tblGrid>
                <a:gridCol w="850900"/>
                <a:gridCol w="812800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příjmení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login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Ježek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JEZ032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DLO351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Vlčková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VLC0043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Jiřina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BEN391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DLO102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940152" y="220486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49725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prstClr val="black"/>
                </a:solidFill>
              </a:rPr>
              <a:t>Relační schéma</a:t>
            </a:r>
          </a:p>
          <a:p>
            <a:pPr marL="109728" indent="0">
              <a:buNone/>
            </a:pPr>
            <a:r>
              <a:rPr lang="cs-CZ" sz="2000" dirty="0" smtClean="0">
                <a:solidFill>
                  <a:prstClr val="black"/>
                </a:solidFill>
              </a:rPr>
              <a:t>Relační schéma R je výraz tvaru </a:t>
            </a:r>
            <a:r>
              <a:rPr lang="cs-CZ" sz="2000" b="1" dirty="0" smtClean="0">
                <a:solidFill>
                  <a:prstClr val="black"/>
                </a:solidFill>
              </a:rPr>
              <a:t>R(</a:t>
            </a:r>
            <a:r>
              <a:rPr lang="cs-CZ" sz="2000" b="1" dirty="0" err="1" smtClean="0">
                <a:solidFill>
                  <a:prstClr val="black"/>
                </a:solidFill>
              </a:rPr>
              <a:t>A,f</a:t>
            </a:r>
            <a:r>
              <a:rPr lang="cs-CZ" sz="2000" b="1" dirty="0" smtClean="0">
                <a:solidFill>
                  <a:prstClr val="black"/>
                </a:solidFill>
              </a:rPr>
              <a:t>)</a:t>
            </a:r>
            <a:r>
              <a:rPr lang="cs-CZ" sz="2000" dirty="0" smtClean="0">
                <a:solidFill>
                  <a:prstClr val="black"/>
                </a:solidFill>
              </a:rPr>
              <a:t>, kde </a:t>
            </a:r>
            <a:r>
              <a:rPr lang="cs-CZ" sz="2000" b="1" dirty="0" smtClean="0">
                <a:solidFill>
                  <a:prstClr val="black"/>
                </a:solidFill>
              </a:rPr>
              <a:t>R</a:t>
            </a:r>
            <a:r>
              <a:rPr lang="cs-CZ" sz="2000" dirty="0" smtClean="0">
                <a:solidFill>
                  <a:prstClr val="black"/>
                </a:solidFill>
              </a:rPr>
              <a:t> je jméno schématu, A</a:t>
            </a:r>
            <a:r>
              <a:rPr lang="cs-CZ" sz="2000" dirty="0">
                <a:solidFill>
                  <a:prstClr val="black"/>
                </a:solidFill>
              </a:rPr>
              <a:t>={A1,A2,...,</a:t>
            </a:r>
            <a:r>
              <a:rPr lang="cs-CZ" sz="2000" dirty="0" err="1">
                <a:solidFill>
                  <a:prstClr val="black"/>
                </a:solidFill>
              </a:rPr>
              <a:t>An</a:t>
            </a:r>
            <a:r>
              <a:rPr lang="cs-CZ" sz="2000" dirty="0" smtClean="0">
                <a:solidFill>
                  <a:prstClr val="black"/>
                </a:solidFill>
              </a:rPr>
              <a:t>} je konečná množina jmen atributů, </a:t>
            </a:r>
            <a:r>
              <a:rPr lang="cs-CZ" sz="2000" b="1" dirty="0" smtClean="0">
                <a:solidFill>
                  <a:prstClr val="black"/>
                </a:solidFill>
              </a:rPr>
              <a:t>f </a:t>
            </a:r>
            <a:r>
              <a:rPr lang="cs-CZ" sz="2000" dirty="0" smtClean="0">
                <a:solidFill>
                  <a:prstClr val="black"/>
                </a:solidFill>
              </a:rPr>
              <a:t>je zobrazení přiřazující každému jménu atributu </a:t>
            </a:r>
            <a:r>
              <a:rPr lang="cs-CZ" sz="2000" dirty="0" err="1" smtClean="0">
                <a:solidFill>
                  <a:prstClr val="black"/>
                </a:solidFill>
              </a:rPr>
              <a:t>Ai</a:t>
            </a:r>
            <a:r>
              <a:rPr lang="cs-CZ" sz="2000" dirty="0" smtClean="0">
                <a:solidFill>
                  <a:prstClr val="black"/>
                </a:solidFill>
              </a:rPr>
              <a:t> neprázdnou množinu, kterou nazýváme doménou atributu Di,  tedy f(</a:t>
            </a:r>
            <a:r>
              <a:rPr lang="cs-CZ" sz="2000" dirty="0" err="1" smtClean="0">
                <a:solidFill>
                  <a:prstClr val="black"/>
                </a:solidFill>
              </a:rPr>
              <a:t>Ai</a:t>
            </a:r>
            <a:r>
              <a:rPr lang="cs-CZ" sz="2000" dirty="0">
                <a:solidFill>
                  <a:prstClr val="black"/>
                </a:solidFill>
              </a:rPr>
              <a:t>)=Di.</a:t>
            </a:r>
            <a:endParaRPr lang="cs-CZ" dirty="0" smtClean="0">
              <a:solidFill>
                <a:prstClr val="black"/>
              </a:solidFill>
            </a:endParaRPr>
          </a:p>
          <a:p>
            <a:r>
              <a:rPr lang="cs-CZ" b="1" dirty="0" smtClean="0">
                <a:solidFill>
                  <a:prstClr val="black"/>
                </a:solidFill>
              </a:rPr>
              <a:t>Relace</a:t>
            </a:r>
          </a:p>
          <a:p>
            <a:pPr marL="109728" indent="0">
              <a:buNone/>
            </a:pPr>
            <a:r>
              <a:rPr lang="cs-CZ" sz="2000" dirty="0" smtClean="0">
                <a:solidFill>
                  <a:prstClr val="black"/>
                </a:solidFill>
              </a:rPr>
              <a:t>Relace </a:t>
            </a:r>
            <a:r>
              <a:rPr lang="cs-CZ" sz="2000" b="1" dirty="0" smtClean="0">
                <a:solidFill>
                  <a:prstClr val="black"/>
                </a:solidFill>
              </a:rPr>
              <a:t>R </a:t>
            </a:r>
            <a:r>
              <a:rPr lang="cs-CZ" sz="2000" dirty="0" smtClean="0">
                <a:solidFill>
                  <a:prstClr val="black"/>
                </a:solidFill>
              </a:rPr>
              <a:t>s relačním schématem R je konečná podmnožina kartézského součinu domén Di, příslušejících jednotlivým atributům </a:t>
            </a:r>
            <a:r>
              <a:rPr lang="cs-CZ" sz="2000" dirty="0" err="1" smtClean="0">
                <a:solidFill>
                  <a:prstClr val="black"/>
                </a:solidFill>
              </a:rPr>
              <a:t>Ai</a:t>
            </a:r>
            <a:r>
              <a:rPr lang="cs-CZ" sz="2000" dirty="0" smtClean="0">
                <a:solidFill>
                  <a:prstClr val="black"/>
                </a:solidFill>
              </a:rPr>
              <a:t>, tedy R </a:t>
            </a:r>
            <a:r>
              <a:rPr lang="cs-CZ" sz="2000" dirty="0" smtClean="0">
                <a:solidFill>
                  <a:prstClr val="black"/>
                </a:solidFill>
                <a:sym typeface="Symbol"/>
              </a:rPr>
              <a:t> </a:t>
            </a:r>
            <a:r>
              <a:rPr lang="cs-CZ" sz="2000" dirty="0" smtClean="0">
                <a:solidFill>
                  <a:prstClr val="black"/>
                </a:solidFill>
              </a:rPr>
              <a:t>D1 x D2 x ... x </a:t>
            </a:r>
            <a:r>
              <a:rPr lang="cs-CZ" sz="2000" dirty="0" err="1">
                <a:solidFill>
                  <a:prstClr val="black"/>
                </a:solidFill>
              </a:rPr>
              <a:t>Dn</a:t>
            </a:r>
            <a:r>
              <a:rPr lang="cs-CZ" sz="2000" dirty="0" smtClean="0">
                <a:solidFill>
                  <a:prstClr val="black"/>
                </a:solidFill>
              </a:rPr>
              <a:t>.</a:t>
            </a:r>
          </a:p>
          <a:p>
            <a:r>
              <a:rPr lang="cs-CZ" b="1" dirty="0">
                <a:solidFill>
                  <a:prstClr val="black"/>
                </a:solidFill>
              </a:rPr>
              <a:t>O</a:t>
            </a:r>
            <a:r>
              <a:rPr lang="cs-CZ" b="1" dirty="0" smtClean="0">
                <a:solidFill>
                  <a:prstClr val="black"/>
                </a:solidFill>
              </a:rPr>
              <a:t> </a:t>
            </a:r>
            <a:r>
              <a:rPr lang="cs-CZ" b="1" dirty="0">
                <a:solidFill>
                  <a:prstClr val="black"/>
                </a:solidFill>
              </a:rPr>
              <a:t>relaci R říkáme, že je typu </a:t>
            </a:r>
            <a:r>
              <a:rPr lang="cs-CZ" b="1" dirty="0" smtClean="0">
                <a:solidFill>
                  <a:prstClr val="black"/>
                </a:solidFill>
              </a:rPr>
              <a:t>R nebo </a:t>
            </a:r>
            <a:r>
              <a:rPr lang="cs-CZ" b="1" dirty="0">
                <a:solidFill>
                  <a:prstClr val="black"/>
                </a:solidFill>
              </a:rPr>
              <a:t>že je instancí relačního schématu R</a:t>
            </a:r>
            <a:r>
              <a:rPr lang="cs-CZ" b="1" dirty="0" smtClean="0">
                <a:solidFill>
                  <a:prstClr val="black"/>
                </a:solidFill>
              </a:rPr>
              <a:t>.</a:t>
            </a:r>
          </a:p>
          <a:p>
            <a:r>
              <a:rPr lang="cs-CZ" b="1" dirty="0" smtClean="0">
                <a:solidFill>
                  <a:prstClr val="black"/>
                </a:solidFill>
              </a:rPr>
              <a:t>Stupeň relace</a:t>
            </a:r>
            <a:endParaRPr lang="cs-CZ" b="1" dirty="0">
              <a:solidFill>
                <a:prstClr val="black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Relační datový model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23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ástupný symbol pro obsah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Z tabulky studentů, vybereme studenty, kteří jsou ve druhém a vyšším ročníku</a:t>
                </a:r>
              </a:p>
              <a:p>
                <a:endParaRPr lang="cs-CZ" dirty="0"/>
              </a:p>
              <a:p>
                <a:endParaRPr lang="cs-CZ" dirty="0" smtClean="0"/>
              </a:p>
              <a:p>
                <a:endParaRPr lang="cs-CZ" dirty="0"/>
              </a:p>
              <a:p>
                <a:endParaRPr lang="cs-CZ" dirty="0" smtClean="0"/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𝑟𝑜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č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í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&gt;=2 </m:t>
                        </m:r>
                      </m:sub>
                    </m:sSub>
                    <m:d>
                      <m:dPr>
                        <m:ctrlPr>
                          <a:rPr lang="cs-CZ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𝑆𝑡𝑢𝑑𝑒𝑛𝑡</m:t>
                        </m:r>
                      </m:e>
                    </m:d>
                  </m:oMath>
                </a14:m>
                <a:endParaRPr lang="cs-CZ" b="0" dirty="0" smtClean="0">
                  <a:ea typeface="Cambria Math"/>
                </a:endParaRPr>
              </a:p>
              <a:p>
                <a:r>
                  <a:rPr lang="cs-CZ" sz="2400" dirty="0"/>
                  <a:t>\</a:t>
                </a:r>
                <a:r>
                  <a:rPr lang="cs-CZ" sz="2400" dirty="0" err="1"/>
                  <a:t>select</a:t>
                </a:r>
                <a:r>
                  <a:rPr lang="cs-CZ" sz="2400" dirty="0"/>
                  <a:t>_{ročník&gt;=2}</a:t>
                </a:r>
              </a:p>
              <a:p>
                <a:pPr marL="109728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2" name="Zástupný symbol pro obsah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1213" r="-1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Selekce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940152" y="2391271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</a:t>
            </a:r>
            <a:endParaRPr lang="cs-CZ" sz="1400" b="1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092574"/>
              </p:ext>
            </p:extLst>
          </p:nvPr>
        </p:nvGraphicFramePr>
        <p:xfrm>
          <a:off x="1043608" y="2708920"/>
          <a:ext cx="2489200" cy="1609725"/>
        </p:xfrm>
        <a:graphic>
          <a:graphicData uri="http://schemas.openxmlformats.org/drawingml/2006/table">
            <a:tbl>
              <a:tblPr/>
              <a:tblGrid>
                <a:gridCol w="825500"/>
                <a:gridCol w="850900"/>
                <a:gridCol w="812800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příjmení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login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ročník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Ježek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JEZ032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DLO351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Vlčková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VLC0043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Jiřina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BEN391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DLO102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171002"/>
              </p:ext>
            </p:extLst>
          </p:nvPr>
        </p:nvGraphicFramePr>
        <p:xfrm>
          <a:off x="4860032" y="2722240"/>
          <a:ext cx="2489200" cy="1066800"/>
        </p:xfrm>
        <a:graphic>
          <a:graphicData uri="http://schemas.openxmlformats.org/drawingml/2006/table">
            <a:tbl>
              <a:tblPr/>
              <a:tblGrid>
                <a:gridCol w="825500"/>
                <a:gridCol w="850900"/>
                <a:gridCol w="812800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příjmení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login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ročník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Ježek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JEZ032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Vlčková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VLC0043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Jiřina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BEN391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52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ástupný symbol pro obsah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Vyberte </a:t>
                </a:r>
                <a:r>
                  <a:rPr lang="cs-CZ" dirty="0" err="1" smtClean="0"/>
                  <a:t>loginy</a:t>
                </a:r>
                <a:r>
                  <a:rPr lang="cs-CZ" dirty="0" smtClean="0"/>
                  <a:t> studentů v druhém ročníku, kteří mají VSP &lt; 2.00</a:t>
                </a:r>
              </a:p>
              <a:p>
                <a:endParaRPr lang="cs-CZ" dirty="0"/>
              </a:p>
              <a:p>
                <a:endParaRPr lang="cs-CZ" dirty="0" smtClean="0"/>
              </a:p>
              <a:p>
                <a:endParaRPr lang="cs-CZ" dirty="0"/>
              </a:p>
              <a:p>
                <a:endParaRPr lang="cs-CZ" dirty="0" smtClean="0"/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𝑙𝑜𝑔𝑖𝑛</m:t>
                        </m:r>
                      </m:sub>
                    </m:sSub>
                    <m:r>
                      <a:rPr lang="cs-CZ" b="0" i="1" smtClean="0">
                        <a:latin typeface="Cambria Math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lang="cs-CZ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𝑟𝑜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č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í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=2</m:t>
                        </m:r>
                        <m:r>
                          <m:rPr>
                            <m:nor/>
                          </m:rPr>
                          <a:rPr lang="cs-CZ" dirty="0">
                            <a:sym typeface="Symbol"/>
                          </a:rPr>
                          <m:t>∧</m:t>
                        </m:r>
                        <m:r>
                          <a:rPr lang="cs-CZ" b="0" i="1" dirty="0" smtClean="0">
                            <a:latin typeface="Cambria Math"/>
                            <a:sym typeface="Symbol"/>
                          </a:rPr>
                          <m:t>𝑣𝑠𝑝</m:t>
                        </m:r>
                        <m:r>
                          <a:rPr lang="cs-CZ" b="0" i="1" dirty="0" smtClean="0">
                            <a:latin typeface="Cambria Math"/>
                            <a:sym typeface="Symbol"/>
                          </a:rPr>
                          <m:t>&lt;2.00</m:t>
                        </m:r>
                      </m:sub>
                    </m:sSub>
                    <m:d>
                      <m:dPr>
                        <m:ctrlPr>
                          <a:rPr lang="cs-CZ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𝑆𝑡𝑢𝑑𝑒𝑛𝑡</m:t>
                        </m:r>
                      </m:e>
                    </m:d>
                    <m:r>
                      <a:rPr lang="cs-CZ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cs-CZ" b="0" dirty="0" smtClean="0">
                  <a:ea typeface="Cambria Math"/>
                </a:endParaRPr>
              </a:p>
              <a:p>
                <a:r>
                  <a:rPr lang="cs-CZ" sz="2400" dirty="0" smtClean="0"/>
                  <a:t>\</a:t>
                </a:r>
                <a:r>
                  <a:rPr lang="cs-CZ" sz="2400" dirty="0" err="1" smtClean="0"/>
                  <a:t>project</a:t>
                </a:r>
                <a:r>
                  <a:rPr lang="cs-CZ" sz="2400" dirty="0" smtClean="0"/>
                  <a:t>_{login}(\</a:t>
                </a:r>
                <a:r>
                  <a:rPr lang="cs-CZ" sz="2400" dirty="0" err="1" smtClean="0"/>
                  <a:t>select</a:t>
                </a:r>
                <a:r>
                  <a:rPr lang="cs-CZ" sz="2400" dirty="0"/>
                  <a:t>_{</a:t>
                </a:r>
                <a:r>
                  <a:rPr lang="cs-CZ" sz="2400" dirty="0" smtClean="0"/>
                  <a:t>ročník=2 and </a:t>
                </a:r>
                <a:r>
                  <a:rPr lang="cs-CZ" sz="2400" dirty="0" err="1" smtClean="0"/>
                  <a:t>vsp</a:t>
                </a:r>
                <a:r>
                  <a:rPr lang="cs-CZ" sz="2400" dirty="0" smtClean="0"/>
                  <a:t>&lt;2.00})</a:t>
                </a:r>
                <a:endParaRPr lang="cs-CZ" sz="2400" dirty="0"/>
              </a:p>
              <a:p>
                <a:pPr marL="109728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2" name="Zástupný symbol pro obsah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Projekce a selekce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940152" y="2391271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</a:t>
            </a:r>
            <a:endParaRPr lang="cs-CZ" sz="1400" b="1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355622"/>
              </p:ext>
            </p:extLst>
          </p:nvPr>
        </p:nvGraphicFramePr>
        <p:xfrm>
          <a:off x="1043608" y="2708920"/>
          <a:ext cx="3024336" cy="1609725"/>
        </p:xfrm>
        <a:graphic>
          <a:graphicData uri="http://schemas.openxmlformats.org/drawingml/2006/table">
            <a:tbl>
              <a:tblPr/>
              <a:tblGrid>
                <a:gridCol w="756084"/>
                <a:gridCol w="779348"/>
                <a:gridCol w="744452"/>
                <a:gridCol w="744452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příjmení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login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ročník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VSP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Ježek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JEZ032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cs-CZ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DLO351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Vlčková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VLC0043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Jiřina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BEN391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DLO102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859914"/>
              </p:ext>
            </p:extLst>
          </p:nvPr>
        </p:nvGraphicFramePr>
        <p:xfrm>
          <a:off x="5724128" y="2722240"/>
          <a:ext cx="850900" cy="800100"/>
        </p:xfrm>
        <a:graphic>
          <a:graphicData uri="http://schemas.openxmlformats.org/drawingml/2006/table">
            <a:tbl>
              <a:tblPr/>
              <a:tblGrid>
                <a:gridCol w="850900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login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JEZ032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VLC0043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93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X × Y</a:t>
            </a:r>
          </a:p>
          <a:p>
            <a:r>
              <a:rPr lang="cs-CZ" dirty="0" smtClean="0"/>
              <a:t>X \</a:t>
            </a:r>
            <a:r>
              <a:rPr lang="cs-CZ" dirty="0" err="1" smtClean="0"/>
              <a:t>cross</a:t>
            </a:r>
            <a:r>
              <a:rPr lang="cs-CZ" dirty="0" smtClean="0"/>
              <a:t> 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Kartézský součin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69170"/>
              </p:ext>
            </p:extLst>
          </p:nvPr>
        </p:nvGraphicFramePr>
        <p:xfrm>
          <a:off x="539552" y="2564904"/>
          <a:ext cx="2286000" cy="1085850"/>
        </p:xfrm>
        <a:graphic>
          <a:graphicData uri="http://schemas.openxmlformats.org/drawingml/2006/table">
            <a:tbl>
              <a:tblPr/>
              <a:tblGrid>
                <a:gridCol w="609600"/>
                <a:gridCol w="825500"/>
                <a:gridCol w="850900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login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jméno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příjmení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fas123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Radostav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Fasuga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Lyk001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Lyko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Kra222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Michal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Krátký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044309"/>
              </p:ext>
            </p:extLst>
          </p:nvPr>
        </p:nvGraphicFramePr>
        <p:xfrm>
          <a:off x="539552" y="4155157"/>
          <a:ext cx="2552701" cy="1362075"/>
        </p:xfrm>
        <a:graphic>
          <a:graphicData uri="http://schemas.openxmlformats.org/drawingml/2006/table">
            <a:tbl>
              <a:tblPr/>
              <a:tblGrid>
                <a:gridCol w="773738"/>
                <a:gridCol w="827646"/>
                <a:gridCol w="951317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příjmení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město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doprava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Fasuga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Ostrava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Fasuga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Krátký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Olomouc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letadlo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Beneš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Ostrava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pionýr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980095"/>
              </p:ext>
            </p:extLst>
          </p:nvPr>
        </p:nvGraphicFramePr>
        <p:xfrm>
          <a:off x="3707904" y="2506563"/>
          <a:ext cx="5067300" cy="3514725"/>
        </p:xfrm>
        <a:graphic>
          <a:graphicData uri="http://schemas.openxmlformats.org/drawingml/2006/table">
            <a:tbl>
              <a:tblPr/>
              <a:tblGrid>
                <a:gridCol w="772763"/>
                <a:gridCol w="826603"/>
                <a:gridCol w="950119"/>
                <a:gridCol w="940618"/>
                <a:gridCol w="826603"/>
                <a:gridCol w="750594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login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jméno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X.příjmení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Y.příjmení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město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doprava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fas123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Radostav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Fasuga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Fasuga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Ostrava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fas123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Radostav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Fasuga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Fasuga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fas123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Radostav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Fasuga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Krátký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Olomouc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letadlo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fas123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Radostav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Fasuga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Beneš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Ostrava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pionýr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Lyk001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Lyko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Fasuga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Ostrava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Lyk001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Lyko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Fasuga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Lyk001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Lyko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Krátký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Olomouc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letadlo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Lyk001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Lyko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Beneš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Ostrava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pionýr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Kra222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Michal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Krátký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Fasuga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Ostrava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Kra222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Michal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Krátký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Fasuga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Kra222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Michal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Krátký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Krátký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Olomouc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letadlo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Kra222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Michal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Krátký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Beneš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Ostrava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pionýr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331640" y="364502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×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3131840" y="3573015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=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6702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X </a:t>
            </a:r>
            <a:r>
              <a:rPr lang="cs-CZ" sz="2800" dirty="0"/>
              <a:t>⋈</a:t>
            </a:r>
            <a:r>
              <a:rPr lang="cs-CZ" dirty="0" smtClean="0"/>
              <a:t> Y </a:t>
            </a:r>
            <a:r>
              <a:rPr lang="cs-CZ" sz="2000" dirty="0" smtClean="0"/>
              <a:t>nebo</a:t>
            </a:r>
            <a:r>
              <a:rPr lang="cs-CZ" dirty="0" smtClean="0"/>
              <a:t> X \</a:t>
            </a:r>
            <a:r>
              <a:rPr lang="cs-CZ" dirty="0" err="1" smtClean="0"/>
              <a:t>join</a:t>
            </a:r>
            <a:r>
              <a:rPr lang="cs-CZ" dirty="0" smtClean="0"/>
              <a:t> 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Přirozené spojení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903957"/>
              </p:ext>
            </p:extLst>
          </p:nvPr>
        </p:nvGraphicFramePr>
        <p:xfrm>
          <a:off x="539552" y="2352675"/>
          <a:ext cx="1800201" cy="1076325"/>
        </p:xfrm>
        <a:graphic>
          <a:graphicData uri="http://schemas.openxmlformats.org/drawingml/2006/table">
            <a:tbl>
              <a:tblPr/>
              <a:tblGrid>
                <a:gridCol w="600067"/>
                <a:gridCol w="600067"/>
                <a:gridCol w="600067"/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106039"/>
              </p:ext>
            </p:extLst>
          </p:nvPr>
        </p:nvGraphicFramePr>
        <p:xfrm>
          <a:off x="2483768" y="2364482"/>
          <a:ext cx="1104900" cy="1352550"/>
        </p:xfrm>
        <a:graphic>
          <a:graphicData uri="http://schemas.openxmlformats.org/drawingml/2006/table">
            <a:tbl>
              <a:tblPr/>
              <a:tblGrid>
                <a:gridCol w="368300"/>
                <a:gridCol w="368300"/>
                <a:gridCol w="368300"/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866937"/>
              </p:ext>
            </p:extLst>
          </p:nvPr>
        </p:nvGraphicFramePr>
        <p:xfrm>
          <a:off x="4139952" y="2381597"/>
          <a:ext cx="2209800" cy="3495675"/>
        </p:xfrm>
        <a:graphic>
          <a:graphicData uri="http://schemas.openxmlformats.org/drawingml/2006/table">
            <a:tbl>
              <a:tblPr/>
              <a:tblGrid>
                <a:gridCol w="368300"/>
                <a:gridCol w="368300"/>
                <a:gridCol w="368300"/>
                <a:gridCol w="368300"/>
                <a:gridCol w="368300"/>
                <a:gridCol w="368300"/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X.C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Y.C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1331640" y="193096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X</a:t>
            </a:r>
            <a:endParaRPr lang="cs-CZ" sz="14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843808" y="1959223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Y</a:t>
            </a:r>
            <a:endParaRPr lang="cs-CZ" sz="1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788024" y="1959223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X × Y</a:t>
            </a:r>
            <a:endParaRPr lang="cs-CZ" sz="1400" b="1" dirty="0"/>
          </a:p>
        </p:txBody>
      </p:sp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835572"/>
              </p:ext>
            </p:extLst>
          </p:nvPr>
        </p:nvGraphicFramePr>
        <p:xfrm>
          <a:off x="4139952" y="2383200"/>
          <a:ext cx="2209800" cy="3476625"/>
        </p:xfrm>
        <a:graphic>
          <a:graphicData uri="http://schemas.openxmlformats.org/drawingml/2006/table">
            <a:tbl>
              <a:tblPr/>
              <a:tblGrid>
                <a:gridCol w="368300"/>
                <a:gridCol w="368300"/>
                <a:gridCol w="368300"/>
                <a:gridCol w="368300"/>
                <a:gridCol w="368300"/>
                <a:gridCol w="368300"/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X.C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Y.C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8" name="Ovál 17"/>
          <p:cNvSpPr/>
          <p:nvPr/>
        </p:nvSpPr>
        <p:spPr>
          <a:xfrm>
            <a:off x="4932040" y="2636912"/>
            <a:ext cx="288032" cy="28803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5292080" y="2636912"/>
            <a:ext cx="288032" cy="28803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6516216" y="26369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1=1 ?</a:t>
            </a:r>
            <a:endParaRPr lang="cs-CZ" dirty="0"/>
          </a:p>
        </p:txBody>
      </p:sp>
      <p:graphicFrame>
        <p:nvGraphicFramePr>
          <p:cNvPr id="22" name="Tabulk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2681"/>
              </p:ext>
            </p:extLst>
          </p:nvPr>
        </p:nvGraphicFramePr>
        <p:xfrm>
          <a:off x="4140000" y="2383200"/>
          <a:ext cx="2209800" cy="3495675"/>
        </p:xfrm>
        <a:graphic>
          <a:graphicData uri="http://schemas.openxmlformats.org/drawingml/2006/table">
            <a:tbl>
              <a:tblPr/>
              <a:tblGrid>
                <a:gridCol w="368300"/>
                <a:gridCol w="368300"/>
                <a:gridCol w="368300"/>
                <a:gridCol w="368300"/>
                <a:gridCol w="368300"/>
                <a:gridCol w="368300"/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X.C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Y.C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hh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jj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hh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jj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ulk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762028"/>
              </p:ext>
            </p:extLst>
          </p:nvPr>
        </p:nvGraphicFramePr>
        <p:xfrm>
          <a:off x="6747594" y="2386781"/>
          <a:ext cx="1841500" cy="1076325"/>
        </p:xfrm>
        <a:graphic>
          <a:graphicData uri="http://schemas.openxmlformats.org/drawingml/2006/table">
            <a:tbl>
              <a:tblPr/>
              <a:tblGrid>
                <a:gridCol w="368300"/>
                <a:gridCol w="368300"/>
                <a:gridCol w="368300"/>
                <a:gridCol w="368300"/>
                <a:gridCol w="368300"/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Ff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4" name="TextovéPole 23"/>
          <p:cNvSpPr txBox="1"/>
          <p:nvPr/>
        </p:nvSpPr>
        <p:spPr>
          <a:xfrm>
            <a:off x="6660232" y="1959223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X </a:t>
            </a:r>
            <a:r>
              <a:rPr lang="cs-CZ" sz="2400" dirty="0"/>
              <a:t>⋈ </a:t>
            </a:r>
            <a:r>
              <a:rPr lang="cs-CZ" sz="2400" b="1" dirty="0" smtClean="0"/>
              <a:t>Y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351437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nimBg="1"/>
      <p:bldP spid="19" grpId="0" animBg="1"/>
      <p:bldP spid="20" grpId="0"/>
      <p:bldP spid="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X </a:t>
            </a:r>
            <a:r>
              <a:rPr lang="cs-CZ" sz="2800" dirty="0" smtClean="0"/>
              <a:t>⋈</a:t>
            </a:r>
            <a:r>
              <a:rPr lang="cs-CZ" sz="2800" baseline="-25000" dirty="0" smtClean="0"/>
              <a:t>A&gt;C</a:t>
            </a:r>
            <a:r>
              <a:rPr lang="cs-CZ" dirty="0" smtClean="0"/>
              <a:t> Y </a:t>
            </a:r>
            <a:r>
              <a:rPr lang="cs-CZ" sz="2000" dirty="0" smtClean="0"/>
              <a:t>nebo </a:t>
            </a:r>
            <a:r>
              <a:rPr lang="cs-CZ" dirty="0" smtClean="0"/>
              <a:t>X \</a:t>
            </a:r>
            <a:r>
              <a:rPr lang="cs-CZ" dirty="0" err="1" smtClean="0"/>
              <a:t>join</a:t>
            </a:r>
            <a:r>
              <a:rPr lang="cs-CZ" dirty="0" smtClean="0"/>
              <a:t>_{A&gt;C} 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Théta spojení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174031"/>
              </p:ext>
            </p:extLst>
          </p:nvPr>
        </p:nvGraphicFramePr>
        <p:xfrm>
          <a:off x="539552" y="2352675"/>
          <a:ext cx="1800201" cy="1076325"/>
        </p:xfrm>
        <a:graphic>
          <a:graphicData uri="http://schemas.openxmlformats.org/drawingml/2006/table">
            <a:tbl>
              <a:tblPr/>
              <a:tblGrid>
                <a:gridCol w="600067"/>
                <a:gridCol w="600067"/>
                <a:gridCol w="600067"/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359509"/>
              </p:ext>
            </p:extLst>
          </p:nvPr>
        </p:nvGraphicFramePr>
        <p:xfrm>
          <a:off x="2483768" y="2364482"/>
          <a:ext cx="1104900" cy="1352550"/>
        </p:xfrm>
        <a:graphic>
          <a:graphicData uri="http://schemas.openxmlformats.org/drawingml/2006/table">
            <a:tbl>
              <a:tblPr/>
              <a:tblGrid>
                <a:gridCol w="368300"/>
                <a:gridCol w="368300"/>
                <a:gridCol w="368300"/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413797"/>
              </p:ext>
            </p:extLst>
          </p:nvPr>
        </p:nvGraphicFramePr>
        <p:xfrm>
          <a:off x="4139952" y="2381597"/>
          <a:ext cx="2209800" cy="3495675"/>
        </p:xfrm>
        <a:graphic>
          <a:graphicData uri="http://schemas.openxmlformats.org/drawingml/2006/table">
            <a:tbl>
              <a:tblPr/>
              <a:tblGrid>
                <a:gridCol w="368300"/>
                <a:gridCol w="368300"/>
                <a:gridCol w="368300"/>
                <a:gridCol w="368300"/>
                <a:gridCol w="368300"/>
                <a:gridCol w="368300"/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X.C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Y.C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1331640" y="193096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X</a:t>
            </a:r>
            <a:endParaRPr lang="cs-CZ" sz="14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843808" y="1959223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Y</a:t>
            </a:r>
            <a:endParaRPr lang="cs-CZ" sz="1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788024" y="1959223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X × Y</a:t>
            </a:r>
            <a:endParaRPr lang="cs-CZ" sz="1400" b="1" dirty="0"/>
          </a:p>
        </p:txBody>
      </p:sp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000540"/>
              </p:ext>
            </p:extLst>
          </p:nvPr>
        </p:nvGraphicFramePr>
        <p:xfrm>
          <a:off x="4139952" y="2383200"/>
          <a:ext cx="2209800" cy="3476625"/>
        </p:xfrm>
        <a:graphic>
          <a:graphicData uri="http://schemas.openxmlformats.org/drawingml/2006/table">
            <a:tbl>
              <a:tblPr/>
              <a:tblGrid>
                <a:gridCol w="368300"/>
                <a:gridCol w="368300"/>
                <a:gridCol w="368300"/>
                <a:gridCol w="368300"/>
                <a:gridCol w="368300"/>
                <a:gridCol w="368300"/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X.C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Y.C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8" name="Ovál 17"/>
          <p:cNvSpPr/>
          <p:nvPr/>
        </p:nvSpPr>
        <p:spPr>
          <a:xfrm>
            <a:off x="4174530" y="2636912"/>
            <a:ext cx="288032" cy="28803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5292080" y="2636912"/>
            <a:ext cx="288032" cy="28803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6516216" y="26369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 &gt; 2</a:t>
            </a:r>
            <a:endParaRPr lang="cs-CZ" dirty="0"/>
          </a:p>
        </p:txBody>
      </p:sp>
      <p:graphicFrame>
        <p:nvGraphicFramePr>
          <p:cNvPr id="21" name="Tabulk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496798"/>
              </p:ext>
            </p:extLst>
          </p:nvPr>
        </p:nvGraphicFramePr>
        <p:xfrm>
          <a:off x="4140000" y="2383200"/>
          <a:ext cx="2209800" cy="3495675"/>
        </p:xfrm>
        <a:graphic>
          <a:graphicData uri="http://schemas.openxmlformats.org/drawingml/2006/table">
            <a:tbl>
              <a:tblPr/>
              <a:tblGrid>
                <a:gridCol w="368300"/>
                <a:gridCol w="368300"/>
                <a:gridCol w="368300"/>
                <a:gridCol w="368300"/>
                <a:gridCol w="368300"/>
                <a:gridCol w="368300"/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X.C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Y.C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ulk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215774"/>
              </p:ext>
            </p:extLst>
          </p:nvPr>
        </p:nvGraphicFramePr>
        <p:xfrm>
          <a:off x="4140000" y="2383200"/>
          <a:ext cx="2209800" cy="3495675"/>
        </p:xfrm>
        <a:graphic>
          <a:graphicData uri="http://schemas.openxmlformats.org/drawingml/2006/table">
            <a:tbl>
              <a:tblPr/>
              <a:tblGrid>
                <a:gridCol w="368300"/>
                <a:gridCol w="368300"/>
                <a:gridCol w="368300"/>
                <a:gridCol w="368300"/>
                <a:gridCol w="368300"/>
                <a:gridCol w="368300"/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X.C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Y.C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ulk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723277"/>
              </p:ext>
            </p:extLst>
          </p:nvPr>
        </p:nvGraphicFramePr>
        <p:xfrm>
          <a:off x="6747594" y="2386781"/>
          <a:ext cx="1841500" cy="1076325"/>
        </p:xfrm>
        <a:graphic>
          <a:graphicData uri="http://schemas.openxmlformats.org/drawingml/2006/table">
            <a:tbl>
              <a:tblPr/>
              <a:tblGrid>
                <a:gridCol w="368300"/>
                <a:gridCol w="368300"/>
                <a:gridCol w="368300"/>
                <a:gridCol w="368300"/>
                <a:gridCol w="368300"/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4" name="TextovéPole 23"/>
          <p:cNvSpPr txBox="1"/>
          <p:nvPr/>
        </p:nvSpPr>
        <p:spPr>
          <a:xfrm>
            <a:off x="6660232" y="1959223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X [ A &gt; C] Y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290421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nimBg="1"/>
      <p:bldP spid="19" grpId="0" animBg="1"/>
      <p:bldP spid="20" grpId="0"/>
      <p:bldP spid="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 </a:t>
            </a:r>
            <a:r>
              <a:rPr lang="cs-CZ" dirty="0"/>
              <a:t>∪ S </a:t>
            </a:r>
            <a:endParaRPr lang="cs-CZ" dirty="0" smtClean="0"/>
          </a:p>
          <a:p>
            <a:r>
              <a:rPr lang="cs-CZ" dirty="0" smtClean="0"/>
              <a:t>R \union S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Nelze udělat sjednocení, protože to nejsou shodné relace </a:t>
            </a:r>
          </a:p>
          <a:p>
            <a:pPr marL="109728" indent="0">
              <a:buNone/>
            </a:pPr>
            <a:endParaRPr lang="cs-CZ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Sjednocení</a:t>
            </a:r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954538"/>
              </p:ext>
            </p:extLst>
          </p:nvPr>
        </p:nvGraphicFramePr>
        <p:xfrm>
          <a:off x="971600" y="2487166"/>
          <a:ext cx="2387600" cy="1085850"/>
        </p:xfrm>
        <a:graphic>
          <a:graphicData uri="http://schemas.openxmlformats.org/drawingml/2006/table">
            <a:tbl>
              <a:tblPr/>
              <a:tblGrid>
                <a:gridCol w="824404"/>
                <a:gridCol w="849770"/>
                <a:gridCol w="713426"/>
              </a:tblGrid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jméno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příjmení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katedra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Radoslav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Fasuga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Eduard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Lyko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Michal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Krátký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488895"/>
              </p:ext>
            </p:extLst>
          </p:nvPr>
        </p:nvGraphicFramePr>
        <p:xfrm>
          <a:off x="4067944" y="2487166"/>
          <a:ext cx="1676400" cy="1076325"/>
        </p:xfrm>
        <a:graphic>
          <a:graphicData uri="http://schemas.openxmlformats.org/drawingml/2006/table">
            <a:tbl>
              <a:tblPr/>
              <a:tblGrid>
                <a:gridCol w="825500"/>
                <a:gridCol w="850900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jméno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příjmení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Dlouhý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Jiřina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Benešová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Dlouhý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3419872" y="2847206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∪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084168" y="2847206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=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968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 </a:t>
            </a:r>
            <a:r>
              <a:rPr lang="cs-CZ" dirty="0"/>
              <a:t>∪ S </a:t>
            </a:r>
            <a:endParaRPr lang="cs-CZ" dirty="0" smtClean="0"/>
          </a:p>
          <a:p>
            <a:r>
              <a:rPr lang="cs-CZ" dirty="0" smtClean="0"/>
              <a:t>R \union S</a:t>
            </a:r>
          </a:p>
          <a:p>
            <a:endParaRPr lang="cs-CZ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Sjednocení</a:t>
            </a:r>
            <a:endParaRPr lang="cs-CZ" dirty="0"/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506531"/>
              </p:ext>
            </p:extLst>
          </p:nvPr>
        </p:nvGraphicFramePr>
        <p:xfrm>
          <a:off x="951384" y="2601838"/>
          <a:ext cx="1676400" cy="1085850"/>
        </p:xfrm>
        <a:graphic>
          <a:graphicData uri="http://schemas.openxmlformats.org/drawingml/2006/table">
            <a:tbl>
              <a:tblPr/>
              <a:tblGrid>
                <a:gridCol w="825500"/>
                <a:gridCol w="850900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jméno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příjmení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Radostav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Fasuga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Eduard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Lyko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Michal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Krátký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655534"/>
              </p:ext>
            </p:extLst>
          </p:nvPr>
        </p:nvGraphicFramePr>
        <p:xfrm>
          <a:off x="6351984" y="2601838"/>
          <a:ext cx="1676400" cy="1619250"/>
        </p:xfrm>
        <a:graphic>
          <a:graphicData uri="http://schemas.openxmlformats.org/drawingml/2006/table">
            <a:tbl>
              <a:tblPr/>
              <a:tblGrid>
                <a:gridCol w="825500"/>
                <a:gridCol w="850900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jméno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příjmení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Radostav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Fasuga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Eduard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Michal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Krátký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Dlouhý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Jiřina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Benešová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ovéPole 14"/>
          <p:cNvSpPr txBox="1"/>
          <p:nvPr/>
        </p:nvSpPr>
        <p:spPr>
          <a:xfrm>
            <a:off x="2915816" y="288987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∪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580112" y="288987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=</a:t>
            </a:r>
            <a:endParaRPr lang="cs-CZ" b="1" dirty="0"/>
          </a:p>
        </p:txBody>
      </p:sp>
      <p:graphicFrame>
        <p:nvGraphicFramePr>
          <p:cNvPr id="20" name="Tabulk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713845"/>
              </p:ext>
            </p:extLst>
          </p:nvPr>
        </p:nvGraphicFramePr>
        <p:xfrm>
          <a:off x="3733800" y="2601838"/>
          <a:ext cx="1676400" cy="1076325"/>
        </p:xfrm>
        <a:graphic>
          <a:graphicData uri="http://schemas.openxmlformats.org/drawingml/2006/table">
            <a:tbl>
              <a:tblPr/>
              <a:tblGrid>
                <a:gridCol w="825500"/>
                <a:gridCol w="850900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příjmení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jméno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Dlouhý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Benešová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Jiřina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Dlouhý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37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Průnik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 ∩ </a:t>
            </a:r>
            <a:r>
              <a:rPr lang="cs-CZ" dirty="0"/>
              <a:t>S </a:t>
            </a:r>
            <a:endParaRPr lang="cs-CZ" dirty="0" smtClean="0"/>
          </a:p>
          <a:p>
            <a:r>
              <a:rPr lang="cs-CZ" dirty="0" smtClean="0"/>
              <a:t>R \</a:t>
            </a:r>
            <a:r>
              <a:rPr lang="cs-CZ" dirty="0" err="1" smtClean="0"/>
              <a:t>intersect</a:t>
            </a:r>
            <a:r>
              <a:rPr lang="cs-CZ" dirty="0" smtClean="0"/>
              <a:t> S</a:t>
            </a:r>
            <a:endParaRPr lang="cs-CZ" dirty="0"/>
          </a:p>
          <a:p>
            <a:pPr marL="109728" indent="0">
              <a:buNone/>
            </a:pP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714421"/>
              </p:ext>
            </p:extLst>
          </p:nvPr>
        </p:nvGraphicFramePr>
        <p:xfrm>
          <a:off x="1115616" y="2539355"/>
          <a:ext cx="1676400" cy="1609725"/>
        </p:xfrm>
        <a:graphic>
          <a:graphicData uri="http://schemas.openxmlformats.org/drawingml/2006/table">
            <a:tbl>
              <a:tblPr/>
              <a:tblGrid>
                <a:gridCol w="825500"/>
                <a:gridCol w="850900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jméno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příjmení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Ježek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Dlouhý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Vlčková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Benešová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Jiřina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Dlouhý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2915816" y="2899395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∩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580112" y="2899395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=</a:t>
            </a:r>
            <a:endParaRPr lang="cs-CZ" b="1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435994"/>
              </p:ext>
            </p:extLst>
          </p:nvPr>
        </p:nvGraphicFramePr>
        <p:xfrm>
          <a:off x="3635896" y="2564482"/>
          <a:ext cx="1676400" cy="1343025"/>
        </p:xfrm>
        <a:graphic>
          <a:graphicData uri="http://schemas.openxmlformats.org/drawingml/2006/table">
            <a:tbl>
              <a:tblPr/>
              <a:tblGrid>
                <a:gridCol w="825500"/>
                <a:gridCol w="850900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jméno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příjmení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Dlouhý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Ježek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Benešová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Jiřina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Karel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Dlouhý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384198"/>
              </p:ext>
            </p:extLst>
          </p:nvPr>
        </p:nvGraphicFramePr>
        <p:xfrm>
          <a:off x="6279976" y="2543150"/>
          <a:ext cx="1676400" cy="1076325"/>
        </p:xfrm>
        <a:graphic>
          <a:graphicData uri="http://schemas.openxmlformats.org/drawingml/2006/table">
            <a:tbl>
              <a:tblPr/>
              <a:tblGrid>
                <a:gridCol w="825500"/>
                <a:gridCol w="850900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jméno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příjmení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Dlouhý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Ježek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Benešová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Jiřina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90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Rozdíl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 - </a:t>
            </a:r>
            <a:r>
              <a:rPr lang="cs-CZ" dirty="0"/>
              <a:t>S </a:t>
            </a:r>
            <a:endParaRPr lang="cs-CZ" dirty="0" smtClean="0"/>
          </a:p>
          <a:p>
            <a:r>
              <a:rPr lang="cs-CZ" dirty="0" smtClean="0"/>
              <a:t>R \</a:t>
            </a:r>
            <a:r>
              <a:rPr lang="cs-CZ" dirty="0" err="1" smtClean="0"/>
              <a:t>diff</a:t>
            </a:r>
            <a:r>
              <a:rPr lang="cs-CZ" dirty="0" smtClean="0"/>
              <a:t> S</a:t>
            </a:r>
            <a:endParaRPr lang="cs-CZ" dirty="0"/>
          </a:p>
          <a:p>
            <a:pPr marL="109728" indent="0">
              <a:buNone/>
            </a:pP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543923"/>
              </p:ext>
            </p:extLst>
          </p:nvPr>
        </p:nvGraphicFramePr>
        <p:xfrm>
          <a:off x="1115616" y="2611363"/>
          <a:ext cx="1676400" cy="1609725"/>
        </p:xfrm>
        <a:graphic>
          <a:graphicData uri="http://schemas.openxmlformats.org/drawingml/2006/table">
            <a:tbl>
              <a:tblPr/>
              <a:tblGrid>
                <a:gridCol w="825500"/>
                <a:gridCol w="850900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jméno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příjmení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Ježek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Kresta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Mojmír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Vlčková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Benešová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Klára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Dlouhý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2915816" y="2971403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 -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580112" y="2971403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=</a:t>
            </a:r>
            <a:endParaRPr lang="cs-CZ" b="1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944367"/>
              </p:ext>
            </p:extLst>
          </p:nvPr>
        </p:nvGraphicFramePr>
        <p:xfrm>
          <a:off x="3635896" y="2636490"/>
          <a:ext cx="1676400" cy="1343025"/>
        </p:xfrm>
        <a:graphic>
          <a:graphicData uri="http://schemas.openxmlformats.org/drawingml/2006/table">
            <a:tbl>
              <a:tblPr/>
              <a:tblGrid>
                <a:gridCol w="825500"/>
                <a:gridCol w="850900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jméno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příjmení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Dlouhý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Ježek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Benešová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Jiřina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Karel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Dlouhý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254740"/>
              </p:ext>
            </p:extLst>
          </p:nvPr>
        </p:nvGraphicFramePr>
        <p:xfrm>
          <a:off x="6279976" y="2615158"/>
          <a:ext cx="1676400" cy="1076325"/>
        </p:xfrm>
        <a:graphic>
          <a:graphicData uri="http://schemas.openxmlformats.org/drawingml/2006/table">
            <a:tbl>
              <a:tblPr/>
              <a:tblGrid>
                <a:gridCol w="825500"/>
                <a:gridCol w="850900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jméno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příjmení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Kresta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Mojmír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Vlčková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Benešová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Klára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38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Přejmenování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Přejmenujte </a:t>
            </a:r>
            <a:r>
              <a:rPr lang="cs-CZ" dirty="0"/>
              <a:t>sloupce </a:t>
            </a:r>
            <a:r>
              <a:rPr lang="cs-CZ" dirty="0" smtClean="0"/>
              <a:t>‘jméno‘ </a:t>
            </a:r>
            <a:r>
              <a:rPr lang="cs-CZ" dirty="0"/>
              <a:t>a </a:t>
            </a:r>
            <a:r>
              <a:rPr lang="cs-CZ" dirty="0" smtClean="0"/>
              <a:t>‘příjmení‘ </a:t>
            </a:r>
            <a:r>
              <a:rPr lang="cs-CZ" dirty="0"/>
              <a:t>na </a:t>
            </a:r>
            <a:r>
              <a:rPr lang="cs-CZ" dirty="0" smtClean="0"/>
              <a:t>‘</a:t>
            </a:r>
            <a:r>
              <a:rPr lang="cs-CZ" dirty="0" err="1" smtClean="0"/>
              <a:t>FirstName</a:t>
            </a:r>
            <a:r>
              <a:rPr lang="cs-CZ" dirty="0" smtClean="0"/>
              <a:t>‘ </a:t>
            </a:r>
            <a:r>
              <a:rPr lang="cs-CZ" dirty="0"/>
              <a:t>a </a:t>
            </a:r>
            <a:r>
              <a:rPr lang="cs-CZ" dirty="0" smtClean="0"/>
              <a:t>‘</a:t>
            </a:r>
            <a:r>
              <a:rPr lang="cs-CZ" dirty="0" err="1" smtClean="0"/>
              <a:t>LastName</a:t>
            </a:r>
            <a:r>
              <a:rPr lang="cs-CZ" dirty="0" smtClean="0"/>
              <a:t>‘</a:t>
            </a:r>
          </a:p>
          <a:p>
            <a:r>
              <a:rPr lang="cs-CZ" dirty="0" smtClean="0"/>
              <a:t>\</a:t>
            </a:r>
            <a:r>
              <a:rPr lang="cs-CZ" dirty="0" err="1" smtClean="0"/>
              <a:t>rename</a:t>
            </a:r>
            <a:r>
              <a:rPr lang="cs-CZ" dirty="0" smtClean="0"/>
              <a:t>_{‘</a:t>
            </a:r>
            <a:r>
              <a:rPr lang="cs-CZ" dirty="0" err="1" smtClean="0"/>
              <a:t>FirstName</a:t>
            </a:r>
            <a:r>
              <a:rPr lang="cs-CZ" dirty="0" smtClean="0"/>
              <a:t>‘, ‘</a:t>
            </a:r>
            <a:r>
              <a:rPr lang="cs-CZ" dirty="0" err="1" smtClean="0"/>
              <a:t>LastName</a:t>
            </a:r>
            <a:r>
              <a:rPr lang="cs-CZ" dirty="0" smtClean="0"/>
              <a:t>‘} Student</a:t>
            </a:r>
            <a:endParaRPr lang="cs-CZ" dirty="0"/>
          </a:p>
          <a:p>
            <a:pPr marL="109728" indent="0">
              <a:buNone/>
            </a:pP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556606"/>
              </p:ext>
            </p:extLst>
          </p:nvPr>
        </p:nvGraphicFramePr>
        <p:xfrm>
          <a:off x="2447568" y="3187427"/>
          <a:ext cx="1676400" cy="1609725"/>
        </p:xfrm>
        <a:graphic>
          <a:graphicData uri="http://schemas.openxmlformats.org/drawingml/2006/table">
            <a:tbl>
              <a:tblPr/>
              <a:tblGrid>
                <a:gridCol w="825500"/>
                <a:gridCol w="850900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jméno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příjmení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Ježek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Kresta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Mojmír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Vlčková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Benešová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Klára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Dlouhý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4263752" y="3691483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=</a:t>
            </a:r>
            <a:endParaRPr lang="cs-CZ" b="1" dirty="0"/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192249"/>
              </p:ext>
            </p:extLst>
          </p:nvPr>
        </p:nvGraphicFramePr>
        <p:xfrm>
          <a:off x="4983832" y="3179007"/>
          <a:ext cx="1892424" cy="1609725"/>
        </p:xfrm>
        <a:graphic>
          <a:graphicData uri="http://schemas.openxmlformats.org/drawingml/2006/table">
            <a:tbl>
              <a:tblPr/>
              <a:tblGrid>
                <a:gridCol w="931875"/>
                <a:gridCol w="960549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FirstName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B57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LastName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B57A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Ježek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Kresta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Mojmír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Vlčková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Benešová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Klára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Dlouhý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06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Relační datový model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1323181"/>
            <a:ext cx="7381875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853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Relační datový model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1484784"/>
            <a:ext cx="7305675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82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prstClr val="black"/>
                </a:solidFill>
              </a:rPr>
              <a:t>Schéma relační databáze</a:t>
            </a:r>
          </a:p>
          <a:p>
            <a:pPr marL="109728" indent="0">
              <a:buNone/>
            </a:pPr>
            <a:r>
              <a:rPr lang="cs-CZ" sz="2000" dirty="0" smtClean="0">
                <a:solidFill>
                  <a:prstClr val="black"/>
                </a:solidFill>
              </a:rPr>
              <a:t>Je konečná množina relačních schémat </a:t>
            </a:r>
          </a:p>
          <a:p>
            <a:pPr marL="109728" indent="0">
              <a:buNone/>
            </a:pPr>
            <a:r>
              <a:rPr lang="cs-CZ" sz="2000" b="1" dirty="0" smtClean="0">
                <a:solidFill>
                  <a:prstClr val="black"/>
                </a:solidFill>
              </a:rPr>
              <a:t>R1</a:t>
            </a:r>
            <a:r>
              <a:rPr lang="cs-CZ" sz="2000" dirty="0" smtClean="0">
                <a:solidFill>
                  <a:prstClr val="black"/>
                </a:solidFill>
              </a:rPr>
              <a:t>(A1,f1), </a:t>
            </a:r>
            <a:r>
              <a:rPr lang="cs-CZ" sz="2000" b="1" dirty="0" smtClean="0">
                <a:solidFill>
                  <a:prstClr val="black"/>
                </a:solidFill>
              </a:rPr>
              <a:t>R2</a:t>
            </a:r>
            <a:r>
              <a:rPr lang="cs-CZ" sz="2000" dirty="0" smtClean="0">
                <a:solidFill>
                  <a:prstClr val="black"/>
                </a:solidFill>
              </a:rPr>
              <a:t>(A2,f2), ... , </a:t>
            </a:r>
            <a:r>
              <a:rPr lang="cs-CZ" sz="2000" b="1" dirty="0" err="1" smtClean="0">
                <a:solidFill>
                  <a:prstClr val="black"/>
                </a:solidFill>
              </a:rPr>
              <a:t>Rm</a:t>
            </a:r>
            <a:r>
              <a:rPr lang="cs-CZ" sz="2000" dirty="0" smtClean="0">
                <a:solidFill>
                  <a:prstClr val="black"/>
                </a:solidFill>
              </a:rPr>
              <a:t>(</a:t>
            </a:r>
            <a:r>
              <a:rPr lang="cs-CZ" sz="2000" dirty="0" err="1" smtClean="0">
                <a:solidFill>
                  <a:prstClr val="black"/>
                </a:solidFill>
              </a:rPr>
              <a:t>Am,fm</a:t>
            </a:r>
            <a:r>
              <a:rPr lang="cs-CZ" sz="2000" dirty="0" smtClean="0">
                <a:solidFill>
                  <a:prstClr val="black"/>
                </a:solidFill>
              </a:rPr>
              <a:t>)..</a:t>
            </a:r>
          </a:p>
          <a:p>
            <a:pPr marL="109728" indent="0">
              <a:buNone/>
            </a:pPr>
            <a:endParaRPr lang="cs-CZ" dirty="0" smtClean="0">
              <a:solidFill>
                <a:prstClr val="black"/>
              </a:solidFill>
            </a:endParaRPr>
          </a:p>
          <a:p>
            <a:r>
              <a:rPr lang="cs-CZ" b="1" dirty="0" smtClean="0">
                <a:solidFill>
                  <a:prstClr val="black"/>
                </a:solidFill>
              </a:rPr>
              <a:t>Relační databáze</a:t>
            </a:r>
          </a:p>
          <a:p>
            <a:pPr marL="109728" indent="0">
              <a:buNone/>
            </a:pPr>
            <a:r>
              <a:rPr lang="cs-CZ" sz="2000" dirty="0" smtClean="0">
                <a:solidFill>
                  <a:prstClr val="black"/>
                </a:solidFill>
              </a:rPr>
              <a:t>V daném časovém okamžiku je konečná množina relací </a:t>
            </a:r>
          </a:p>
          <a:p>
            <a:pPr marL="109728" indent="0">
              <a:buNone/>
            </a:pPr>
            <a:r>
              <a:rPr lang="cs-CZ" sz="2000" dirty="0" smtClean="0">
                <a:solidFill>
                  <a:prstClr val="black"/>
                </a:solidFill>
              </a:rPr>
              <a:t>R1, R2, ..., </a:t>
            </a:r>
            <a:r>
              <a:rPr lang="cs-CZ" sz="2000" dirty="0" err="1" smtClean="0">
                <a:solidFill>
                  <a:prstClr val="black"/>
                </a:solidFill>
              </a:rPr>
              <a:t>Rm</a:t>
            </a:r>
            <a:r>
              <a:rPr lang="cs-CZ" sz="2000" dirty="0" smtClean="0">
                <a:solidFill>
                  <a:prstClr val="black"/>
                </a:solidFill>
              </a:rPr>
              <a:t>, tzv. aktuálních relací, kde </a:t>
            </a:r>
            <a:r>
              <a:rPr lang="cs-CZ" sz="2000" dirty="0" err="1" smtClean="0">
                <a:solidFill>
                  <a:prstClr val="black"/>
                </a:solidFill>
              </a:rPr>
              <a:t>Ri</a:t>
            </a:r>
            <a:r>
              <a:rPr lang="cs-CZ" sz="2000" b="1" dirty="0" smtClean="0">
                <a:solidFill>
                  <a:prstClr val="black"/>
                </a:solidFill>
              </a:rPr>
              <a:t> </a:t>
            </a:r>
            <a:r>
              <a:rPr lang="cs-CZ" sz="2000" dirty="0" smtClean="0">
                <a:solidFill>
                  <a:prstClr val="black"/>
                </a:solidFill>
              </a:rPr>
              <a:t>je typu </a:t>
            </a:r>
            <a:r>
              <a:rPr lang="cs-CZ" sz="2000" b="1" dirty="0" err="1" smtClean="0">
                <a:solidFill>
                  <a:prstClr val="black"/>
                </a:solidFill>
              </a:rPr>
              <a:t>Ri</a:t>
            </a:r>
            <a:r>
              <a:rPr lang="cs-CZ" sz="2000" dirty="0" smtClean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Relační datový model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09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</a:t>
            </a:r>
            <a:r>
              <a:rPr lang="cs-CZ" dirty="0"/>
              <a:t>formulaci </a:t>
            </a:r>
            <a:r>
              <a:rPr lang="cs-CZ" dirty="0" smtClean="0"/>
              <a:t>požadavků na </a:t>
            </a:r>
            <a:r>
              <a:rPr lang="cs-CZ" dirty="0"/>
              <a:t>výběr dat z relační </a:t>
            </a:r>
            <a:r>
              <a:rPr lang="cs-CZ" dirty="0" smtClean="0"/>
              <a:t>databáze</a:t>
            </a:r>
          </a:p>
          <a:p>
            <a:r>
              <a:rPr lang="cs-CZ" dirty="0" smtClean="0"/>
              <a:t>Pracuje s celými relacemi</a:t>
            </a:r>
          </a:p>
          <a:p>
            <a:r>
              <a:rPr lang="cs-CZ" dirty="0" smtClean="0"/>
              <a:t>Operátory RA se aplikují na relace, výsledkem jsou opět relace</a:t>
            </a:r>
            <a:r>
              <a:rPr lang="cs-CZ" dirty="0"/>
              <a:t>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Relační algebra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73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ástupný symbol pro obsah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Projekce </a:t>
                </a:r>
                <a:r>
                  <a:rPr lang="cs-CZ" sz="1800" dirty="0" smtClean="0"/>
                  <a:t>(\</a:t>
                </a:r>
                <a:r>
                  <a:rPr lang="cs-CZ" sz="1800" dirty="0" err="1" smtClean="0"/>
                  <a:t>project</a:t>
                </a:r>
                <a:r>
                  <a:rPr lang="cs-CZ" sz="1800" dirty="0" smtClean="0"/>
                  <a:t>_{názvy sloupců}) -</a:t>
                </a:r>
                <a14:m>
                  <m:oMath xmlns:m="http://schemas.openxmlformats.org/officeDocument/2006/math">
                    <m:r>
                      <a:rPr lang="cs-CZ" sz="1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cs-CZ" sz="1800" i="1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cs-CZ" sz="1800" baseline="-25000" dirty="0" smtClean="0"/>
                  <a:t>sloupce</a:t>
                </a:r>
                <a:endParaRPr lang="cs-CZ" sz="1800" dirty="0" smtClean="0"/>
              </a:p>
              <a:p>
                <a:r>
                  <a:rPr lang="cs-CZ" dirty="0" smtClean="0"/>
                  <a:t>Selekce </a:t>
                </a:r>
                <a:r>
                  <a:rPr lang="cs-CZ" sz="1800" dirty="0" smtClean="0"/>
                  <a:t>(\</a:t>
                </a:r>
                <a:r>
                  <a:rPr lang="cs-CZ" sz="1800" dirty="0" err="1" smtClean="0"/>
                  <a:t>select</a:t>
                </a:r>
                <a:r>
                  <a:rPr lang="cs-CZ" sz="1800" dirty="0" smtClean="0"/>
                  <a:t>_{podmínky}) - </a:t>
                </a:r>
                <a14:m>
                  <m:oMath xmlns:m="http://schemas.openxmlformats.org/officeDocument/2006/math">
                    <m:r>
                      <a:rPr lang="cs-CZ" sz="1800" i="1">
                        <a:latin typeface="Cambria Math"/>
                        <a:ea typeface="Cambria Math"/>
                      </a:rPr>
                      <m:t>𝜎</m:t>
                    </m:r>
                  </m:oMath>
                </a14:m>
                <a:r>
                  <a:rPr lang="cs-CZ" sz="1800" baseline="-25000" dirty="0" smtClean="0"/>
                  <a:t>podmínka</a:t>
                </a:r>
              </a:p>
              <a:p>
                <a:r>
                  <a:rPr lang="cs-CZ" dirty="0" smtClean="0"/>
                  <a:t>Spojení </a:t>
                </a:r>
                <a:r>
                  <a:rPr lang="cs-CZ" sz="1800" dirty="0" smtClean="0"/>
                  <a:t>(R \</a:t>
                </a:r>
                <a:r>
                  <a:rPr lang="cs-CZ" sz="1800" dirty="0" err="1" smtClean="0"/>
                  <a:t>join</a:t>
                </a:r>
                <a:r>
                  <a:rPr lang="cs-CZ" sz="1800" dirty="0" smtClean="0"/>
                  <a:t> </a:t>
                </a:r>
                <a:r>
                  <a:rPr lang="cs-CZ" sz="1800" dirty="0"/>
                  <a:t>S) - R ⋈ </a:t>
                </a:r>
                <a:r>
                  <a:rPr lang="cs-CZ" sz="1800" dirty="0" smtClean="0"/>
                  <a:t>S</a:t>
                </a:r>
              </a:p>
              <a:p>
                <a:r>
                  <a:rPr lang="cs-CZ" dirty="0" smtClean="0"/>
                  <a:t>Théta Spojení</a:t>
                </a:r>
                <a:r>
                  <a:rPr lang="cs-CZ" sz="1800" dirty="0" smtClean="0"/>
                  <a:t> </a:t>
                </a:r>
                <a:r>
                  <a:rPr lang="cs-CZ" sz="1800" dirty="0"/>
                  <a:t>(R \</a:t>
                </a:r>
                <a:r>
                  <a:rPr lang="cs-CZ" sz="1800" dirty="0" err="1" smtClean="0"/>
                  <a:t>join</a:t>
                </a:r>
                <a:r>
                  <a:rPr lang="cs-CZ" sz="1800" dirty="0" smtClean="0"/>
                  <a:t>_{podmínka} </a:t>
                </a:r>
                <a:r>
                  <a:rPr lang="cs-CZ" sz="1800" dirty="0"/>
                  <a:t>S</a:t>
                </a:r>
                <a:r>
                  <a:rPr lang="cs-CZ" sz="1800" dirty="0" smtClean="0"/>
                  <a:t>) - R ⋈</a:t>
                </a:r>
                <a:r>
                  <a:rPr lang="cs-CZ" sz="1800" baseline="-25000" dirty="0" smtClean="0"/>
                  <a:t>podmínka</a:t>
                </a:r>
                <a:r>
                  <a:rPr lang="cs-CZ" sz="1800" dirty="0" smtClean="0"/>
                  <a:t> S</a:t>
                </a:r>
                <a:endParaRPr lang="cs-CZ" sz="1800" dirty="0"/>
              </a:p>
              <a:p>
                <a:r>
                  <a:rPr lang="cs-CZ" dirty="0" smtClean="0"/>
                  <a:t>Kartézský součin </a:t>
                </a:r>
                <a:r>
                  <a:rPr lang="cs-CZ" sz="1800" dirty="0" smtClean="0"/>
                  <a:t>(R \</a:t>
                </a:r>
                <a:r>
                  <a:rPr lang="cs-CZ" sz="1800" dirty="0" err="1" smtClean="0"/>
                  <a:t>cross</a:t>
                </a:r>
                <a:r>
                  <a:rPr lang="cs-CZ" sz="1800" dirty="0" smtClean="0"/>
                  <a:t> S) – R×S</a:t>
                </a:r>
              </a:p>
              <a:p>
                <a:r>
                  <a:rPr lang="cs-CZ" sz="2800" dirty="0" smtClean="0"/>
                  <a:t>Přejmenování</a:t>
                </a:r>
                <a:r>
                  <a:rPr lang="cs-CZ" sz="2400" dirty="0" smtClean="0"/>
                  <a:t> </a:t>
                </a:r>
                <a:r>
                  <a:rPr lang="cs-CZ" sz="1800" dirty="0" smtClean="0"/>
                  <a:t>(\</a:t>
                </a:r>
                <a:r>
                  <a:rPr lang="cs-CZ" sz="1800" dirty="0" err="1" smtClean="0"/>
                  <a:t>rename</a:t>
                </a:r>
                <a:r>
                  <a:rPr lang="cs-CZ" sz="1800" dirty="0" smtClean="0"/>
                  <a:t>_{seznam atributů} R) </a:t>
                </a:r>
                <a:r>
                  <a:rPr lang="cs-CZ" sz="1800" dirty="0"/>
                  <a:t>– R×S</a:t>
                </a:r>
              </a:p>
              <a:p>
                <a:endParaRPr lang="cs-CZ" sz="2400" dirty="0"/>
              </a:p>
            </p:txBody>
          </p:sp>
        </mc:Choice>
        <mc:Fallback xmlns="">
          <p:sp>
            <p:nvSpPr>
              <p:cNvPr id="2" name="Zástupný symbol pro obsah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Relační </a:t>
            </a:r>
            <a:r>
              <a:rPr lang="cs-CZ" dirty="0" smtClean="0"/>
              <a:t>operace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30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Operace</a:t>
            </a:r>
          </a:p>
          <a:p>
            <a:pPr lvl="1"/>
            <a:r>
              <a:rPr lang="cs-CZ" dirty="0" smtClean="0"/>
              <a:t>Sjednocení	R </a:t>
            </a:r>
            <a:r>
              <a:rPr lang="cs-CZ" dirty="0"/>
              <a:t>∪ S = { x | x </a:t>
            </a:r>
            <a:r>
              <a:rPr lang="cs-CZ" dirty="0">
                <a:sym typeface="Symbol"/>
              </a:rPr>
              <a:t> R ∨ 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 S</a:t>
            </a:r>
            <a:r>
              <a:rPr lang="cs-CZ" dirty="0"/>
              <a:t> }</a:t>
            </a:r>
          </a:p>
          <a:p>
            <a:pPr lvl="1"/>
            <a:r>
              <a:rPr lang="cs-CZ" dirty="0" smtClean="0"/>
              <a:t>Průnik 		R </a:t>
            </a:r>
            <a:r>
              <a:rPr lang="cs-CZ" dirty="0"/>
              <a:t>∩ S = { x | x </a:t>
            </a:r>
            <a:r>
              <a:rPr lang="cs-CZ" dirty="0">
                <a:sym typeface="Symbol"/>
              </a:rPr>
              <a:t> R ∧ 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 S</a:t>
            </a:r>
            <a:r>
              <a:rPr lang="cs-CZ" dirty="0"/>
              <a:t> }</a:t>
            </a:r>
          </a:p>
          <a:p>
            <a:pPr lvl="1"/>
            <a:r>
              <a:rPr lang="cs-CZ" dirty="0" smtClean="0"/>
              <a:t>Rozdíl 		R </a:t>
            </a:r>
            <a:r>
              <a:rPr lang="cs-CZ" dirty="0"/>
              <a:t>- S = { x | x </a:t>
            </a:r>
            <a:r>
              <a:rPr lang="cs-CZ" dirty="0">
                <a:sym typeface="Symbol"/>
              </a:rPr>
              <a:t> R ∧ 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 S</a:t>
            </a:r>
            <a:r>
              <a:rPr lang="cs-CZ" dirty="0"/>
              <a:t> }</a:t>
            </a:r>
          </a:p>
          <a:p>
            <a:pPr lvl="1"/>
            <a:r>
              <a:rPr lang="cs-CZ" dirty="0" err="1" smtClean="0"/>
              <a:t>Kartezský</a:t>
            </a:r>
            <a:r>
              <a:rPr lang="cs-CZ" dirty="0" smtClean="0"/>
              <a:t> součin	</a:t>
            </a:r>
            <a:r>
              <a:rPr lang="cs-CZ" dirty="0"/>
              <a:t>R </a:t>
            </a:r>
            <a:r>
              <a:rPr lang="cs-CZ" dirty="0" smtClean="0"/>
              <a:t>× </a:t>
            </a:r>
            <a:r>
              <a:rPr lang="cs-CZ" dirty="0"/>
              <a:t>S = { </a:t>
            </a:r>
            <a:r>
              <a:rPr lang="cs-CZ" dirty="0" err="1" smtClean="0"/>
              <a:t>rs</a:t>
            </a:r>
            <a:r>
              <a:rPr lang="cs-CZ" dirty="0" smtClean="0"/>
              <a:t> </a:t>
            </a:r>
            <a:r>
              <a:rPr lang="cs-CZ" dirty="0"/>
              <a:t>| </a:t>
            </a:r>
            <a:r>
              <a:rPr lang="cs-CZ" dirty="0" smtClean="0"/>
              <a:t>r </a:t>
            </a:r>
            <a:r>
              <a:rPr lang="cs-CZ" dirty="0">
                <a:sym typeface="Symbol"/>
              </a:rPr>
              <a:t> R ∧ </a:t>
            </a:r>
            <a:r>
              <a:rPr lang="cs-CZ" dirty="0" smtClean="0">
                <a:sym typeface="Symbol"/>
              </a:rPr>
              <a:t>s</a:t>
            </a:r>
            <a:r>
              <a:rPr lang="cs-CZ" dirty="0" smtClean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 smtClean="0">
                <a:sym typeface="Symbol"/>
              </a:rPr>
              <a:t> </a:t>
            </a:r>
            <a:r>
              <a:rPr lang="cs-CZ" dirty="0">
                <a:sym typeface="Symbol"/>
              </a:rPr>
              <a:t>S</a:t>
            </a:r>
            <a:r>
              <a:rPr lang="cs-CZ" dirty="0"/>
              <a:t> </a:t>
            </a:r>
            <a:r>
              <a:rPr lang="cs-CZ" dirty="0" smtClean="0"/>
              <a:t>}</a:t>
            </a:r>
          </a:p>
          <a:p>
            <a:pPr marL="1600200" lvl="6" indent="0">
              <a:buNone/>
            </a:pPr>
            <a:r>
              <a:rPr lang="cs-CZ" dirty="0"/>
              <a:t>	</a:t>
            </a:r>
            <a:r>
              <a:rPr lang="cs-CZ" dirty="0" smtClean="0"/>
              <a:t>		        </a:t>
            </a:r>
            <a:r>
              <a:rPr lang="cs-CZ" sz="2300" dirty="0" err="1" smtClean="0"/>
              <a:t>rs</a:t>
            </a:r>
            <a:r>
              <a:rPr lang="cs-CZ" sz="2300" dirty="0" smtClean="0"/>
              <a:t> </a:t>
            </a:r>
            <a:r>
              <a:rPr lang="cs-CZ" sz="2400" dirty="0"/>
              <a:t>= { </a:t>
            </a:r>
            <a:r>
              <a:rPr lang="cs-CZ" sz="2400" dirty="0" smtClean="0"/>
              <a:t>r1, …,rm,s1, …, </a:t>
            </a:r>
            <a:r>
              <a:rPr lang="cs-CZ" sz="2400" dirty="0" err="1" smtClean="0"/>
              <a:t>sn</a:t>
            </a:r>
            <a:r>
              <a:rPr lang="cs-CZ" sz="2400" dirty="0" smtClean="0"/>
              <a:t>} </a:t>
            </a:r>
            <a:endParaRPr lang="cs-CZ" sz="2300" dirty="0"/>
          </a:p>
          <a:p>
            <a:r>
              <a:rPr lang="cs-CZ" dirty="0" smtClean="0"/>
              <a:t>Operace sjednocení a průnik musí být mezi shodnými relacemi</a:t>
            </a:r>
          </a:p>
          <a:p>
            <a:r>
              <a:rPr lang="cs-CZ" dirty="0" smtClean="0"/>
              <a:t>Výsledek operace v RA je bez duplicit.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Relační algebra</a:t>
            </a:r>
          </a:p>
        </p:txBody>
      </p:sp>
    </p:spTree>
    <p:extLst>
      <p:ext uri="{BB962C8B-B14F-4D97-AF65-F5344CB8AC3E}">
        <p14:creationId xmlns:p14="http://schemas.microsoft.com/office/powerpoint/2010/main" val="61152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Sjednocení množin – A ∪ B</a:t>
            </a:r>
            <a:endParaRPr lang="cs-CZ" b="1" dirty="0"/>
          </a:p>
          <a:p>
            <a:pPr marL="109728" indent="0">
              <a:buNone/>
            </a:pPr>
            <a:r>
              <a:rPr lang="cs-CZ" sz="2000" i="1" dirty="0"/>
              <a:t>Sjednocení prvků množin A,B rozumíme množinu všech prvků, které náleží alespoň do jedné z množin A,B</a:t>
            </a:r>
            <a:r>
              <a:rPr lang="cs-CZ" sz="2000" i="1" dirty="0" smtClean="0"/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- Množiny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470" y="2996952"/>
            <a:ext cx="4981575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20748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</TotalTime>
  <Words>1763</Words>
  <Application>Microsoft Office PowerPoint</Application>
  <PresentationFormat>Předvádění na obrazovce (4:3)</PresentationFormat>
  <Paragraphs>1148</Paragraphs>
  <Slides>29</Slides>
  <Notes>29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Shluk</vt:lpstr>
      <vt:lpstr>Úvod do databázových systémů</vt:lpstr>
      <vt:lpstr>Relační datový model</vt:lpstr>
      <vt:lpstr>Relační datový model</vt:lpstr>
      <vt:lpstr>Relační datový model</vt:lpstr>
      <vt:lpstr>Relační datový model</vt:lpstr>
      <vt:lpstr>Relační algebra</vt:lpstr>
      <vt:lpstr>Relační operace</vt:lpstr>
      <vt:lpstr>Relační algebra</vt:lpstr>
      <vt:lpstr>Opakování - Množiny</vt:lpstr>
      <vt:lpstr>Opakování - Množiny</vt:lpstr>
      <vt:lpstr>Opakování - Množiny</vt:lpstr>
      <vt:lpstr>Opakování - Množiny</vt:lpstr>
      <vt:lpstr>Příklad 1:  U–(A∪(B∩C))</vt:lpstr>
      <vt:lpstr>Příklad 1:  U–(A∪(B∩C))</vt:lpstr>
      <vt:lpstr>Příklad 2:  (U–(B∩C)) ∩ (A∪B)</vt:lpstr>
      <vt:lpstr>Příklad 2:  U–(A∪(B∩C))</vt:lpstr>
      <vt:lpstr>Příklad 3:  (A∪B)∩(U-(A∩B))</vt:lpstr>
      <vt:lpstr>Příklad 3:  (A∪B)∩(U-(A∩B))</vt:lpstr>
      <vt:lpstr>Projekce</vt:lpstr>
      <vt:lpstr>Selekce</vt:lpstr>
      <vt:lpstr>Projekce a selekce</vt:lpstr>
      <vt:lpstr>Kartézský součin</vt:lpstr>
      <vt:lpstr>Přirozené spojení</vt:lpstr>
      <vt:lpstr>Théta spojení</vt:lpstr>
      <vt:lpstr>Sjednocení</vt:lpstr>
      <vt:lpstr>Sjednocení</vt:lpstr>
      <vt:lpstr>Průnik</vt:lpstr>
      <vt:lpstr>Rozdíl</vt:lpstr>
      <vt:lpstr>Přejmenování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Pavlos</dc:creator>
  <cp:lastModifiedBy>Pavel</cp:lastModifiedBy>
  <cp:revision>10</cp:revision>
  <dcterms:created xsi:type="dcterms:W3CDTF">2012-09-24T20:29:02Z</dcterms:created>
  <dcterms:modified xsi:type="dcterms:W3CDTF">2013-10-09T22:50:46Z</dcterms:modified>
</cp:coreProperties>
</file>